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6" r:id="rId2"/>
  </p:sldMasterIdLst>
  <p:notesMasterIdLst>
    <p:notesMasterId r:id="rId17"/>
  </p:notesMasterIdLst>
  <p:sldIdLst>
    <p:sldId id="257" r:id="rId3"/>
    <p:sldId id="292" r:id="rId4"/>
    <p:sldId id="303" r:id="rId5"/>
    <p:sldId id="304" r:id="rId6"/>
    <p:sldId id="258" r:id="rId7"/>
    <p:sldId id="306" r:id="rId8"/>
    <p:sldId id="307" r:id="rId9"/>
    <p:sldId id="308" r:id="rId10"/>
    <p:sldId id="309" r:id="rId11"/>
    <p:sldId id="310" r:id="rId12"/>
    <p:sldId id="311" r:id="rId13"/>
    <p:sldId id="312" r:id="rId14"/>
    <p:sldId id="313" r:id="rId15"/>
    <p:sldId id="314" r:id="rId16"/>
  </p:sldIdLst>
  <p:sldSz cx="9144000" cy="5143500" type="screen16x9"/>
  <p:notesSz cx="6858000" cy="9144000"/>
  <p:embeddedFontLst>
    <p:embeddedFont>
      <p:font typeface="微软雅黑" panose="020B0503020204020204" pitchFamily="34" charset="-122"/>
      <p:regular r:id="rId18"/>
      <p:bold r:id="rId19"/>
    </p:embeddedFont>
    <p:embeddedFont>
      <p:font typeface="等线" panose="02010600030101010101" pitchFamily="2" charset="-122"/>
      <p:regular r:id="rId20"/>
      <p:bold r:id="rId21"/>
    </p:embeddedFont>
    <p:embeddedFont>
      <p:font typeface="等线 Light" panose="02010600030101010101" pitchFamily="2" charset="-122"/>
      <p:regular r:id="rId22"/>
    </p:embeddedFont>
    <p:embeddedFont>
      <p:font typeface="Agency FB" panose="020B0503020202020204" pitchFamily="34" charset="0"/>
      <p:regular r:id="rId23"/>
      <p:bold r:id="rId24"/>
    </p:embeddedFont>
    <p:embeddedFont>
      <p:font typeface="Cambria Math" panose="02040503050406030204" pitchFamily="18" charset="0"/>
      <p:regular r:id="rId25"/>
    </p:embeddedFont>
    <p:embeddedFont>
      <p:font typeface="Consolas" panose="020B0609020204030204" pitchFamily="49" charset="0"/>
      <p:regular r:id="rId26"/>
      <p:bold r:id="rId27"/>
      <p:italic r:id="rId28"/>
      <p:boldItalic r:id="rId29"/>
    </p:embeddedFont>
    <p:embeddedFont>
      <p:font typeface="Franklin Gothic Demi Cond" panose="020B0706030402020204" pitchFamily="34" charset="0"/>
      <p:regular r:id="rId30"/>
    </p:embeddedFont>
  </p:embeddedFont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3470DC8-BB54-4691-8F69-29E2B7C57233}">
          <p14:sldIdLst>
            <p14:sldId id="257"/>
            <p14:sldId id="292"/>
            <p14:sldId id="303"/>
            <p14:sldId id="304"/>
            <p14:sldId id="258"/>
            <p14:sldId id="306"/>
            <p14:sldId id="307"/>
            <p14:sldId id="308"/>
            <p14:sldId id="309"/>
            <p14:sldId id="310"/>
            <p14:sldId id="311"/>
            <p14:sldId id="312"/>
            <p14:sldId id="313"/>
            <p14:sldId id="31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20">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a:srgbClr val="245269"/>
    <a:srgbClr val="507587"/>
    <a:srgbClr val="475059"/>
    <a:srgbClr val="6067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showGuides="1">
      <p:cViewPr>
        <p:scale>
          <a:sx n="75" d="100"/>
          <a:sy n="75" d="100"/>
        </p:scale>
        <p:origin x="968" y="276"/>
      </p:cViewPr>
      <p:guideLst>
        <p:guide orient="horz" pos="2160"/>
        <p:guide pos="3840"/>
        <p:guide orient="horz" pos="1620"/>
        <p:guide pos="2880"/>
      </p:guideLst>
    </p:cSldViewPr>
  </p:slideViewPr>
  <p:notesTextViewPr>
    <p:cViewPr>
      <p:scale>
        <a:sx n="1" d="1"/>
        <a:sy n="1" d="1"/>
      </p:scale>
      <p:origin x="0" y="0"/>
    </p:cViewPr>
  </p:notesTextViewPr>
  <p:sorterViewPr>
    <p:cViewPr>
      <p:scale>
        <a:sx n="100" d="100"/>
        <a:sy n="100" d="100"/>
      </p:scale>
      <p:origin x="0" y="3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8122E-5C28-43BB-8554-42707B89D9DB}" type="datetimeFigureOut">
              <a:rPr lang="zh-CN" altLang="en-US" smtClean="0"/>
              <a:t>2025/12/7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61278-7C26-423C-AB26-7B336397DF2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461278-7C26-423C-AB26-7B336397DF22}"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461278-7C26-423C-AB26-7B336397DF22}"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8895C-1CD8-8DD1-CF51-F1326DA76F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8FA489-E396-93B9-93D8-34EB46A93B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8CB4B5-FAD7-D61B-B2AF-EDE3D407914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ACB4325-75B0-629A-E660-B65128032290}"/>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1461278-7C26-423C-AB26-7B336397DF2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47669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B7BE7-C745-9389-9351-E731DA4B19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1C03D8-B2F1-2271-FB16-BADC10BA05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13540D-F670-8E21-8224-11EDC00B48E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ECD3C4D-775C-328E-9447-1573E7035FA9}"/>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1461278-7C26-423C-AB26-7B336397DF2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88946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92024-F514-21E4-3914-3915CB62302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EC1C60-156F-06D5-E7EF-4CC9B7EA39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387C4D-A095-199B-EDA8-5DE6DD0FBC4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2138CB-E147-2FD7-3595-391B6700F071}"/>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1461278-7C26-423C-AB26-7B336397DF2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1692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685BB-52F8-028A-D36E-758C31F8F3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070821-607E-C814-B6C3-613BD58EDF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47E636-141D-15BF-D5B9-AADD8E65E53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EF3BD54-EAC4-CD59-63FA-A16EA18F2008}"/>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1461278-7C26-423C-AB26-7B336397DF2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90299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1830A-FF57-2D08-3A5B-B816F6DF86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88B99C-35A5-E87E-38AF-58C212C742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A16CCC-BDD3-3658-1E1A-C27B4BECD7C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5AAD7B-7768-BC62-F10A-E107EEE51F52}"/>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1461278-7C26-423C-AB26-7B336397DF2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7556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E2632-F407-0EB9-906A-A8BD114E2B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24D1DA-6BD8-1E18-8FC0-24AEED173B2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FF0E6D-6749-D1F9-AA65-272E7D20BA6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95AF93D-6781-F771-467B-616C560124A8}"/>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1461278-7C26-423C-AB26-7B336397DF2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86044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09045B-2150-4C98-FAE5-538E3F6521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0CC9A6-E3B5-1668-C1DA-79FAB9FC566A}"/>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420C539-1773-5ED8-3D1D-F210FD1E0D38}"/>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6DED890-7693-1421-EB69-0F80C3482E74}"/>
              </a:ext>
            </a:extLst>
          </p:cNvPr>
          <p:cNvSpPr>
            <a:spLocks noGrp="1"/>
          </p:cNvSpPr>
          <p:nvPr>
            <p:ph type="dt" sz="half" idx="10"/>
          </p:nvPr>
        </p:nvSpPr>
        <p:spPr/>
        <p:txBody>
          <a:bodyPr/>
          <a:lstStyle/>
          <a:p>
            <a:fld id="{5D380BB8-42E7-4E21-9613-872D0A505FBA}" type="datetimeFigureOut">
              <a:rPr lang="zh-CN" altLang="en-US" smtClean="0"/>
              <a:t>2025/12/7</a:t>
            </a:fld>
            <a:endParaRPr lang="zh-CN" altLang="en-US"/>
          </a:p>
        </p:txBody>
      </p:sp>
      <p:sp>
        <p:nvSpPr>
          <p:cNvPr id="6" name="页脚占位符 5">
            <a:extLst>
              <a:ext uri="{FF2B5EF4-FFF2-40B4-BE49-F238E27FC236}">
                <a16:creationId xmlns:a16="http://schemas.microsoft.com/office/drawing/2014/main" id="{96081FB2-81F5-5760-6452-45A177B8D1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8248A23-1C35-1279-908E-C741D70ACA27}"/>
              </a:ext>
            </a:extLst>
          </p:cNvPr>
          <p:cNvSpPr>
            <a:spLocks noGrp="1"/>
          </p:cNvSpPr>
          <p:nvPr>
            <p:ph type="sldNum" sz="quarter" idx="12"/>
          </p:nvPr>
        </p:nvSpPr>
        <p:spPr/>
        <p:txBody>
          <a:body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1967775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307F0-A9CE-F75E-3792-30235664709B}"/>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FB04A3D-42F6-EDAB-C891-8C84DCD1A92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DD56A8-2963-D090-2D0B-22595C7B0772}"/>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1FB612E-8186-81CC-6002-7D8EF977586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E8EECAE-B146-1DEE-84CE-91F260D50C25}"/>
              </a:ext>
            </a:extLst>
          </p:cNvPr>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E95B78B-C16A-4ABA-1121-6DC91552D7B9}"/>
              </a:ext>
            </a:extLst>
          </p:cNvPr>
          <p:cNvSpPr>
            <a:spLocks noGrp="1"/>
          </p:cNvSpPr>
          <p:nvPr>
            <p:ph type="dt" sz="half" idx="10"/>
          </p:nvPr>
        </p:nvSpPr>
        <p:spPr/>
        <p:txBody>
          <a:bodyPr/>
          <a:lstStyle/>
          <a:p>
            <a:fld id="{5D380BB8-42E7-4E21-9613-872D0A505FBA}" type="datetimeFigureOut">
              <a:rPr lang="zh-CN" altLang="en-US" smtClean="0"/>
              <a:t>2025/12/7</a:t>
            </a:fld>
            <a:endParaRPr lang="zh-CN" altLang="en-US"/>
          </a:p>
        </p:txBody>
      </p:sp>
      <p:sp>
        <p:nvSpPr>
          <p:cNvPr id="8" name="页脚占位符 7">
            <a:extLst>
              <a:ext uri="{FF2B5EF4-FFF2-40B4-BE49-F238E27FC236}">
                <a16:creationId xmlns:a16="http://schemas.microsoft.com/office/drawing/2014/main" id="{F31E02E2-0AB5-5D9C-19E9-65D05444D2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AF065B1-C9EA-7B91-BB0C-BA600934B01F}"/>
              </a:ext>
            </a:extLst>
          </p:cNvPr>
          <p:cNvSpPr>
            <a:spLocks noGrp="1"/>
          </p:cNvSpPr>
          <p:nvPr>
            <p:ph type="sldNum" sz="quarter" idx="12"/>
          </p:nvPr>
        </p:nvSpPr>
        <p:spPr/>
        <p:txBody>
          <a:body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1106260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2EC79-265E-C7CE-39C4-8BCAA2406E3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AB9B793-9FE0-1A0A-C191-94D9839FEF72}"/>
              </a:ext>
            </a:extLst>
          </p:cNvPr>
          <p:cNvSpPr>
            <a:spLocks noGrp="1"/>
          </p:cNvSpPr>
          <p:nvPr>
            <p:ph type="dt" sz="half" idx="10"/>
          </p:nvPr>
        </p:nvSpPr>
        <p:spPr/>
        <p:txBody>
          <a:bodyPr/>
          <a:lstStyle/>
          <a:p>
            <a:fld id="{5D380BB8-42E7-4E21-9613-872D0A505FBA}" type="datetimeFigureOut">
              <a:rPr lang="zh-CN" altLang="en-US" smtClean="0"/>
              <a:t>2025/12/7</a:t>
            </a:fld>
            <a:endParaRPr lang="zh-CN" altLang="en-US"/>
          </a:p>
        </p:txBody>
      </p:sp>
      <p:sp>
        <p:nvSpPr>
          <p:cNvPr id="4" name="页脚占位符 3">
            <a:extLst>
              <a:ext uri="{FF2B5EF4-FFF2-40B4-BE49-F238E27FC236}">
                <a16:creationId xmlns:a16="http://schemas.microsoft.com/office/drawing/2014/main" id="{0BE88517-61FB-3DDA-C88B-AEEDDE5D991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774165A-FA3E-AD78-AF31-2CE21F595C5C}"/>
              </a:ext>
            </a:extLst>
          </p:cNvPr>
          <p:cNvSpPr>
            <a:spLocks noGrp="1"/>
          </p:cNvSpPr>
          <p:nvPr>
            <p:ph type="sldNum" sz="quarter" idx="12"/>
          </p:nvPr>
        </p:nvSpPr>
        <p:spPr/>
        <p:txBody>
          <a:body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2286800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12EB15B-AC50-118F-9097-F118064BB0E6}"/>
              </a:ext>
            </a:extLst>
          </p:cNvPr>
          <p:cNvSpPr>
            <a:spLocks noGrp="1"/>
          </p:cNvSpPr>
          <p:nvPr>
            <p:ph type="dt" sz="half" idx="10"/>
          </p:nvPr>
        </p:nvSpPr>
        <p:spPr/>
        <p:txBody>
          <a:bodyPr/>
          <a:lstStyle/>
          <a:p>
            <a:fld id="{5D380BB8-42E7-4E21-9613-872D0A505FBA}" type="datetimeFigureOut">
              <a:rPr lang="zh-CN" altLang="en-US" smtClean="0"/>
              <a:t>2025/12/7</a:t>
            </a:fld>
            <a:endParaRPr lang="zh-CN" altLang="en-US"/>
          </a:p>
        </p:txBody>
      </p:sp>
      <p:sp>
        <p:nvSpPr>
          <p:cNvPr id="3" name="页脚占位符 2">
            <a:extLst>
              <a:ext uri="{FF2B5EF4-FFF2-40B4-BE49-F238E27FC236}">
                <a16:creationId xmlns:a16="http://schemas.microsoft.com/office/drawing/2014/main" id="{2F9902FC-ACDE-E74A-61A7-BC1A34CE09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1624A70-2C4D-52FE-1928-BA0AF9D8A941}"/>
              </a:ext>
            </a:extLst>
          </p:cNvPr>
          <p:cNvSpPr>
            <a:spLocks noGrp="1"/>
          </p:cNvSpPr>
          <p:nvPr>
            <p:ph type="sldNum" sz="quarter" idx="12"/>
          </p:nvPr>
        </p:nvSpPr>
        <p:spPr/>
        <p:txBody>
          <a:body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2634057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A6E7AE-513D-1312-AC41-0171131DBD23}"/>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C240FD07-410D-C8A6-D85F-8DC125DC2CA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4F6614-F193-4A79-E71D-A5264A4C533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FE31D6E-878D-FCDD-D3D8-23E91CACCED4}"/>
              </a:ext>
            </a:extLst>
          </p:cNvPr>
          <p:cNvSpPr>
            <a:spLocks noGrp="1"/>
          </p:cNvSpPr>
          <p:nvPr>
            <p:ph type="dt" sz="half" idx="10"/>
          </p:nvPr>
        </p:nvSpPr>
        <p:spPr/>
        <p:txBody>
          <a:bodyPr/>
          <a:lstStyle/>
          <a:p>
            <a:fld id="{5D380BB8-42E7-4E21-9613-872D0A505FBA}" type="datetimeFigureOut">
              <a:rPr lang="zh-CN" altLang="en-US" smtClean="0"/>
              <a:t>2025/12/7</a:t>
            </a:fld>
            <a:endParaRPr lang="zh-CN" altLang="en-US"/>
          </a:p>
        </p:txBody>
      </p:sp>
      <p:sp>
        <p:nvSpPr>
          <p:cNvPr id="6" name="页脚占位符 5">
            <a:extLst>
              <a:ext uri="{FF2B5EF4-FFF2-40B4-BE49-F238E27FC236}">
                <a16:creationId xmlns:a16="http://schemas.microsoft.com/office/drawing/2014/main" id="{80711E0C-AF52-0CB2-1FAE-00F2871C10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8A6156-7905-41A7-8139-DDE30CC47F44}"/>
              </a:ext>
            </a:extLst>
          </p:cNvPr>
          <p:cNvSpPr>
            <a:spLocks noGrp="1"/>
          </p:cNvSpPr>
          <p:nvPr>
            <p:ph type="sldNum" sz="quarter" idx="12"/>
          </p:nvPr>
        </p:nvSpPr>
        <p:spPr/>
        <p:txBody>
          <a:body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1159393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C0BE0-91FC-C083-18B8-C6A08F350564}"/>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D069BF3E-9984-91DB-318A-A071FAA1BD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A0786E3E-B2F9-6BF6-E35F-F2797A8EBEC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CA532D8-B3F8-4B9F-A1F6-FE985B9109EA}"/>
              </a:ext>
            </a:extLst>
          </p:cNvPr>
          <p:cNvSpPr>
            <a:spLocks noGrp="1"/>
          </p:cNvSpPr>
          <p:nvPr>
            <p:ph type="dt" sz="half" idx="10"/>
          </p:nvPr>
        </p:nvSpPr>
        <p:spPr/>
        <p:txBody>
          <a:bodyPr/>
          <a:lstStyle/>
          <a:p>
            <a:fld id="{5D380BB8-42E7-4E21-9613-872D0A505FBA}" type="datetimeFigureOut">
              <a:rPr lang="zh-CN" altLang="en-US" smtClean="0"/>
              <a:t>2025/12/7</a:t>
            </a:fld>
            <a:endParaRPr lang="zh-CN" altLang="en-US"/>
          </a:p>
        </p:txBody>
      </p:sp>
      <p:sp>
        <p:nvSpPr>
          <p:cNvPr id="6" name="页脚占位符 5">
            <a:extLst>
              <a:ext uri="{FF2B5EF4-FFF2-40B4-BE49-F238E27FC236}">
                <a16:creationId xmlns:a16="http://schemas.microsoft.com/office/drawing/2014/main" id="{5BBFF734-078A-B730-A0A3-7EAFB16A27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21F8F4-297D-B3DD-5E8C-48CCAD132EF2}"/>
              </a:ext>
            </a:extLst>
          </p:cNvPr>
          <p:cNvSpPr>
            <a:spLocks noGrp="1"/>
          </p:cNvSpPr>
          <p:nvPr>
            <p:ph type="sldNum" sz="quarter" idx="12"/>
          </p:nvPr>
        </p:nvSpPr>
        <p:spPr/>
        <p:txBody>
          <a:body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144446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61FDE-984C-D7B8-AD00-3A43E3F713D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39BA3E-0A57-0132-37F7-C48CD1062D4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E28276-73C9-BC64-0417-669CF136ED5D}"/>
              </a:ext>
            </a:extLst>
          </p:cNvPr>
          <p:cNvSpPr>
            <a:spLocks noGrp="1"/>
          </p:cNvSpPr>
          <p:nvPr>
            <p:ph type="dt" sz="half" idx="10"/>
          </p:nvPr>
        </p:nvSpPr>
        <p:spPr/>
        <p:txBody>
          <a:bodyPr/>
          <a:lstStyle/>
          <a:p>
            <a:fld id="{5D380BB8-42E7-4E21-9613-872D0A505FBA}"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D8CED408-1753-5930-3F42-38B1184F97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AD9B7B-FFC6-81A9-08B8-3EE2FCC7BD7B}"/>
              </a:ext>
            </a:extLst>
          </p:cNvPr>
          <p:cNvSpPr>
            <a:spLocks noGrp="1"/>
          </p:cNvSpPr>
          <p:nvPr>
            <p:ph type="sldNum" sz="quarter" idx="12"/>
          </p:nvPr>
        </p:nvSpPr>
        <p:spPr/>
        <p:txBody>
          <a:body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359475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48F427-68A2-78E4-CAD6-ABABF90DBE34}"/>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C88F138-4787-C82E-6B33-787D1BC538AD}"/>
              </a:ext>
            </a:extLst>
          </p:cNvPr>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D539F6-85C9-1040-A4C1-75CC709CFBA1}"/>
              </a:ext>
            </a:extLst>
          </p:cNvPr>
          <p:cNvSpPr>
            <a:spLocks noGrp="1"/>
          </p:cNvSpPr>
          <p:nvPr>
            <p:ph type="dt" sz="half" idx="10"/>
          </p:nvPr>
        </p:nvSpPr>
        <p:spPr/>
        <p:txBody>
          <a:bodyPr/>
          <a:lstStyle/>
          <a:p>
            <a:fld id="{5D380BB8-42E7-4E21-9613-872D0A505FBA}"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2FCA1FA5-C5AA-69B5-B1B7-A3F8E071DB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A8BE10-BF6A-4B75-23D5-1EB0DEA4431F}"/>
              </a:ext>
            </a:extLst>
          </p:cNvPr>
          <p:cNvSpPr>
            <a:spLocks noGrp="1"/>
          </p:cNvSpPr>
          <p:nvPr>
            <p:ph type="sldNum" sz="quarter" idx="12"/>
          </p:nvPr>
        </p:nvSpPr>
        <p:spPr/>
        <p:txBody>
          <a:body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3081272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863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5_Image Background">
    <p:bg>
      <p:bgPr>
        <a:solidFill>
          <a:schemeClr val="accent5"/>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D2760-6A3B-083E-CC47-29E02FB78604}"/>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53EB1A18-5AD4-C752-22D3-81764BD0092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E5C4D10-1AAF-7707-C3B0-FBAB357A5DCC}"/>
              </a:ext>
            </a:extLst>
          </p:cNvPr>
          <p:cNvSpPr>
            <a:spLocks noGrp="1"/>
          </p:cNvSpPr>
          <p:nvPr>
            <p:ph type="dt" sz="half" idx="10"/>
          </p:nvPr>
        </p:nvSpPr>
        <p:spPr/>
        <p:txBody>
          <a:bodyPr/>
          <a:lstStyle/>
          <a:p>
            <a:fld id="{5D380BB8-42E7-4E21-9613-872D0A505FBA}"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0FE7046C-A2FB-36EE-B1D3-D3C9101CAE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082C73-B05E-59E7-7C8B-4C41F86C7CEF}"/>
              </a:ext>
            </a:extLst>
          </p:cNvPr>
          <p:cNvSpPr>
            <a:spLocks noGrp="1"/>
          </p:cNvSpPr>
          <p:nvPr>
            <p:ph type="sldNum" sz="quarter" idx="12"/>
          </p:nvPr>
        </p:nvSpPr>
        <p:spPr/>
        <p:txBody>
          <a:body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3595610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E2B7B2-5292-EC74-A248-DCADF3FD16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D0809B-3C0F-A900-D4B7-B594FCD30D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A099C4-2764-D980-5C80-C8B872C15948}"/>
              </a:ext>
            </a:extLst>
          </p:cNvPr>
          <p:cNvSpPr>
            <a:spLocks noGrp="1"/>
          </p:cNvSpPr>
          <p:nvPr>
            <p:ph type="dt" sz="half" idx="10"/>
          </p:nvPr>
        </p:nvSpPr>
        <p:spPr/>
        <p:txBody>
          <a:bodyPr/>
          <a:lstStyle/>
          <a:p>
            <a:fld id="{5D380BB8-42E7-4E21-9613-872D0A505FBA}"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88D2C4F5-3EAF-00A2-691B-16744C05A1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6E427C-1DAD-7C5D-FD90-57C1C69DCDFD}"/>
              </a:ext>
            </a:extLst>
          </p:cNvPr>
          <p:cNvSpPr>
            <a:spLocks noGrp="1"/>
          </p:cNvSpPr>
          <p:nvPr>
            <p:ph type="sldNum" sz="quarter" idx="12"/>
          </p:nvPr>
        </p:nvSpPr>
        <p:spPr/>
        <p:txBody>
          <a:body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1178324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A2058-29EB-A344-2E1B-ECE7FC178ECA}"/>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C90ED3FE-FFAD-2732-BE69-1FE52B4A863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FD00434-8486-85AD-28A3-EE2FB88ABE5A}"/>
              </a:ext>
            </a:extLst>
          </p:cNvPr>
          <p:cNvSpPr>
            <a:spLocks noGrp="1"/>
          </p:cNvSpPr>
          <p:nvPr>
            <p:ph type="dt" sz="half" idx="10"/>
          </p:nvPr>
        </p:nvSpPr>
        <p:spPr/>
        <p:txBody>
          <a:bodyPr/>
          <a:lstStyle/>
          <a:p>
            <a:fld id="{5D380BB8-42E7-4E21-9613-872D0A505FBA}"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A3A23ACE-F9E1-B778-10EA-D4EFEF911C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04F959-932C-5698-22C7-A10FB588CEEC}"/>
              </a:ext>
            </a:extLst>
          </p:cNvPr>
          <p:cNvSpPr>
            <a:spLocks noGrp="1"/>
          </p:cNvSpPr>
          <p:nvPr>
            <p:ph type="sldNum" sz="quarter" idx="12"/>
          </p:nvPr>
        </p:nvSpPr>
        <p:spPr/>
        <p:txBody>
          <a:body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3597799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44304" y="142399"/>
            <a:ext cx="8854916" cy="4858703"/>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3"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4700095-478B-F95E-63B5-CBD43DF3335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F23C9D9-814C-410D-72A3-BF84CBA1356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D01C5C-79D6-E3BD-BC28-517194EE9E9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D380BB8-42E7-4E21-9613-872D0A505FBA}"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0D45C565-2ACA-B0AF-E3EB-EF1A39CADC8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49F894E-0455-7A4D-05FD-28465716D09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165E0BE-69D9-4FED-B74A-C5B7F587A7AC}" type="slidenum">
              <a:rPr lang="zh-CN" altLang="en-US" smtClean="0"/>
              <a:t>‹#›</a:t>
            </a:fld>
            <a:endParaRPr lang="zh-CN" altLang="en-US"/>
          </a:p>
        </p:txBody>
      </p:sp>
    </p:spTree>
    <p:extLst>
      <p:ext uri="{BB962C8B-B14F-4D97-AF65-F5344CB8AC3E}">
        <p14:creationId xmlns:p14="http://schemas.microsoft.com/office/powerpoint/2010/main" val="329146288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em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alpha val="93725"/>
          </a:schemeClr>
        </a:solidFill>
        <a:effectLst/>
      </p:bgPr>
    </p:bg>
    <p:spTree>
      <p:nvGrpSpPr>
        <p:cNvPr id="1" name=""/>
        <p:cNvGrpSpPr/>
        <p:nvPr/>
      </p:nvGrpSpPr>
      <p:grpSpPr>
        <a:xfrm>
          <a:off x="0" y="0"/>
          <a:ext cx="0" cy="0"/>
          <a:chOff x="0" y="0"/>
          <a:chExt cx="0" cy="0"/>
        </a:xfrm>
      </p:grpSpPr>
      <p:sp>
        <p:nvSpPr>
          <p:cNvPr id="16" name="矩形 15"/>
          <p:cNvSpPr/>
          <p:nvPr/>
        </p:nvSpPr>
        <p:spPr>
          <a:xfrm>
            <a:off x="144304" y="142399"/>
            <a:ext cx="8854916" cy="485870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9" name="组合 18"/>
          <p:cNvGrpSpPr/>
          <p:nvPr/>
        </p:nvGrpSpPr>
        <p:grpSpPr>
          <a:xfrm>
            <a:off x="819627" y="812007"/>
            <a:ext cx="7508081" cy="3470434"/>
            <a:chOff x="1721" y="1705"/>
            <a:chExt cx="15765" cy="7287"/>
          </a:xfrm>
        </p:grpSpPr>
        <p:cxnSp>
          <p:nvCxnSpPr>
            <p:cNvPr id="20" name="肘形连接符 19"/>
            <p:cNvCxnSpPr/>
            <p:nvPr/>
          </p:nvCxnSpPr>
          <p:spPr>
            <a:xfrm flipV="1">
              <a:off x="1743" y="1741"/>
              <a:ext cx="1739" cy="742"/>
            </a:xfrm>
            <a:prstGeom prst="bentConnector3">
              <a:avLst>
                <a:gd name="adj1" fmla="val -197"/>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1"/>
            <p:cNvCxnSpPr/>
            <p:nvPr/>
          </p:nvCxnSpPr>
          <p:spPr>
            <a:xfrm>
              <a:off x="15771" y="1705"/>
              <a:ext cx="1715" cy="779"/>
            </a:xfrm>
            <a:prstGeom prst="bentConnector3">
              <a:avLst>
                <a:gd name="adj1" fmla="val 10089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p:cNvCxnSpPr/>
            <p:nvPr/>
          </p:nvCxnSpPr>
          <p:spPr>
            <a:xfrm>
              <a:off x="1721" y="8177"/>
              <a:ext cx="1839" cy="815"/>
            </a:xfrm>
            <a:prstGeom prst="bentConnector3">
              <a:avLst>
                <a:gd name="adj1" fmla="val -100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p:nvPr/>
          </p:nvCxnSpPr>
          <p:spPr>
            <a:xfrm flipV="1">
              <a:off x="15578" y="8000"/>
              <a:ext cx="1908" cy="992"/>
            </a:xfrm>
            <a:prstGeom prst="bentConnector3">
              <a:avLst>
                <a:gd name="adj1" fmla="val 9917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1527017" y="2788905"/>
            <a:ext cx="6090426" cy="13143"/>
          </a:xfrm>
          <a:prstGeom prst="line">
            <a:avLst/>
          </a:prstGeom>
          <a:ln w="15875">
            <a:solidFill>
              <a:schemeClr val="bg1"/>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2" name="文本框 39"/>
          <p:cNvSpPr txBox="1"/>
          <p:nvPr/>
        </p:nvSpPr>
        <p:spPr>
          <a:xfrm>
            <a:off x="1751586" y="1025173"/>
            <a:ext cx="5667437" cy="1546577"/>
          </a:xfrm>
          <a:prstGeom prst="rect">
            <a:avLst/>
          </a:prstGeom>
          <a:noFill/>
          <a:effectLst>
            <a:outerShdw blurRad="50800" dist="38100" dir="2700000" algn="tl" rotWithShape="0">
              <a:prstClr val="black">
                <a:alpha val="40000"/>
              </a:prstClr>
            </a:outerShdw>
          </a:effectLst>
        </p:spPr>
        <p:txBody>
          <a:bodyPr wrap="square" lIns="68580" tIns="34290" rIns="68580" bIns="34290" rtlCol="0">
            <a:spAutoFit/>
          </a:bodyPr>
          <a:lstStyle/>
          <a:p>
            <a:pPr algn="ctr"/>
            <a:r>
              <a:rPr lang="zh-CN" altLang="en-US" sz="4800" b="1" spc="600" dirty="0">
                <a:solidFill>
                  <a:schemeClr val="bg1"/>
                </a:solidFill>
                <a:latin typeface="微软雅黑" panose="020B0503020204020204" charset="-122"/>
                <a:ea typeface="微软雅黑" panose="020B0503020204020204" charset="-122"/>
              </a:rPr>
              <a:t>高级数字信号处理期末汇报</a:t>
            </a:r>
            <a:endParaRPr lang="en-US" altLang="zh-CN" sz="4800" b="1" spc="600" dirty="0">
              <a:solidFill>
                <a:schemeClr val="bg1"/>
              </a:solidFill>
              <a:latin typeface="微软雅黑" panose="020B0503020204020204" charset="-122"/>
              <a:ea typeface="微软雅黑" panose="020B0503020204020204" charset="-122"/>
            </a:endParaRPr>
          </a:p>
        </p:txBody>
      </p:sp>
      <p:sp>
        <p:nvSpPr>
          <p:cNvPr id="38" name="圆角矩形 37"/>
          <p:cNvSpPr/>
          <p:nvPr/>
        </p:nvSpPr>
        <p:spPr>
          <a:xfrm>
            <a:off x="3478650" y="3275446"/>
            <a:ext cx="2213308" cy="35815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b="1" dirty="0">
                <a:solidFill>
                  <a:schemeClr val="tx1">
                    <a:lumMod val="65000"/>
                    <a:lumOff val="35000"/>
                  </a:schemeClr>
                </a:solidFill>
                <a:latin typeface="微软雅黑" panose="020B0503020204020204" charset="-122"/>
                <a:ea typeface="微软雅黑" panose="020B0503020204020204" charset="-122"/>
              </a:rPr>
              <a:t>闫子易 </a:t>
            </a:r>
            <a:r>
              <a:rPr lang="en-US" altLang="zh-CN" b="1" dirty="0">
                <a:solidFill>
                  <a:schemeClr val="tx1">
                    <a:lumMod val="65000"/>
                    <a:lumOff val="35000"/>
                  </a:schemeClr>
                </a:solidFill>
                <a:latin typeface="微软雅黑" panose="020B0503020204020204" charset="-122"/>
                <a:ea typeface="微软雅黑" panose="020B0503020204020204" charset="-122"/>
              </a:rPr>
              <a:t>1120230621</a:t>
            </a:r>
          </a:p>
        </p:txBody>
      </p:sp>
    </p:spTree>
  </p:cSld>
  <p:clrMapOvr>
    <a:masterClrMapping/>
  </p:clrMapOvr>
  <mc:AlternateContent xmlns:mc="http://schemas.openxmlformats.org/markup-compatibility/2006">
    <mc:Choice xmlns:p14="http://schemas.microsoft.com/office/powerpoint/2010/main" Requires="p14">
      <p:transition spd="slow" p14:dur="1500" advTm="7000">
        <p:split orient="vert"/>
      </p:transition>
    </mc:Choice>
    <mc:Fallback>
      <p:transition spd="slow" advTm="7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edge">
                                      <p:cBhvr>
                                        <p:cTn id="7" dur="500"/>
                                        <p:tgtEl>
                                          <p:spTgt spid="16"/>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p:tgtEl>
                                          <p:spTgt spid="32"/>
                                        </p:tgtEl>
                                        <p:attrNameLst>
                                          <p:attrName>ppt_y</p:attrName>
                                        </p:attrNameLst>
                                      </p:cBhvr>
                                      <p:tavLst>
                                        <p:tav tm="0">
                                          <p:val>
                                            <p:strVal val="#ppt_y+#ppt_h*1.125000"/>
                                          </p:val>
                                        </p:tav>
                                        <p:tav tm="100000">
                                          <p:val>
                                            <p:strVal val="#ppt_y"/>
                                          </p:val>
                                        </p:tav>
                                      </p:tavLst>
                                    </p:anim>
                                    <p:animEffect transition="in" filter="wipe(up)">
                                      <p:cBhvr>
                                        <p:cTn id="17" dur="500"/>
                                        <p:tgtEl>
                                          <p:spTgt spid="3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ppt_w</p:attrName>
                                        </p:attrNameLst>
                                      </p:cBhvr>
                                      <p:tavLst>
                                        <p:tav tm="0">
                                          <p:val>
                                            <p:fltVal val="0"/>
                                          </p:val>
                                        </p:tav>
                                        <p:tav tm="100000">
                                          <p:val>
                                            <p:strVal val="#ppt_w"/>
                                          </p:val>
                                        </p:tav>
                                      </p:tavLst>
                                    </p:anim>
                                    <p:anim calcmode="lin" valueType="num">
                                      <p:cBhvr>
                                        <p:cTn id="26" dur="500" fill="hold"/>
                                        <p:tgtEl>
                                          <p:spTgt spid="38"/>
                                        </p:tgtEl>
                                        <p:attrNameLst>
                                          <p:attrName>ppt_h</p:attrName>
                                        </p:attrNameLst>
                                      </p:cBhvr>
                                      <p:tavLst>
                                        <p:tav tm="0">
                                          <p:val>
                                            <p:fltVal val="0"/>
                                          </p:val>
                                        </p:tav>
                                        <p:tav tm="100000">
                                          <p:val>
                                            <p:strVal val="#ppt_h"/>
                                          </p:val>
                                        </p:tav>
                                      </p:tavLst>
                                    </p:anim>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32" grpId="0" animBg="1"/>
      <p:bldP spid="3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D46657-64A0-26F7-4CE5-C23617AF0582}"/>
            </a:ext>
          </a:extLst>
        </p:cNvPr>
        <p:cNvGrpSpPr/>
        <p:nvPr/>
      </p:nvGrpSpPr>
      <p:grpSpPr>
        <a:xfrm>
          <a:off x="0" y="0"/>
          <a:ext cx="0" cy="0"/>
          <a:chOff x="0" y="0"/>
          <a:chExt cx="0" cy="0"/>
        </a:xfrm>
      </p:grpSpPr>
      <p:sp>
        <p:nvSpPr>
          <p:cNvPr id="7" name="Заголовок 1">
            <a:extLst>
              <a:ext uri="{FF2B5EF4-FFF2-40B4-BE49-F238E27FC236}">
                <a16:creationId xmlns:a16="http://schemas.microsoft.com/office/drawing/2014/main" id="{86D7EB4C-7690-83EC-D487-A63F74F9409D}"/>
              </a:ext>
            </a:extLst>
          </p:cNvPr>
          <p:cNvSpPr txBox="1"/>
          <p:nvPr/>
        </p:nvSpPr>
        <p:spPr>
          <a:xfrm>
            <a:off x="1584301" y="312800"/>
            <a:ext cx="5967663" cy="507420"/>
          </a:xfrm>
          <a:prstGeom prst="rect">
            <a:avLst/>
          </a:prstGeom>
        </p:spPr>
        <p:txBody>
          <a:bodyPr lIns="68580" tIns="34290" rIns="68580" bIns="3429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rPr>
              <a:t>代码设计</a:t>
            </a:r>
            <a:endParaRPr kumimoji="0" lang="ru-RU"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endParaRPr>
          </a:p>
        </p:txBody>
      </p:sp>
      <p:pic>
        <p:nvPicPr>
          <p:cNvPr id="14" name="图片 13">
            <a:extLst>
              <a:ext uri="{FF2B5EF4-FFF2-40B4-BE49-F238E27FC236}">
                <a16:creationId xmlns:a16="http://schemas.microsoft.com/office/drawing/2014/main" id="{976903C8-055A-341C-FD54-6859E7F60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964" y="160009"/>
            <a:ext cx="1490504" cy="406501"/>
          </a:xfrm>
          <a:prstGeom prst="rect">
            <a:avLst/>
          </a:prstGeom>
        </p:spPr>
      </p:pic>
      <p:sp>
        <p:nvSpPr>
          <p:cNvPr id="9" name="文本框 8">
            <a:extLst>
              <a:ext uri="{FF2B5EF4-FFF2-40B4-BE49-F238E27FC236}">
                <a16:creationId xmlns:a16="http://schemas.microsoft.com/office/drawing/2014/main" id="{778A422D-676F-F93E-406E-172CD5C2AC58}"/>
              </a:ext>
            </a:extLst>
          </p:cNvPr>
          <p:cNvSpPr txBox="1"/>
          <p:nvPr/>
        </p:nvSpPr>
        <p:spPr>
          <a:xfrm>
            <a:off x="5285310" y="739421"/>
            <a:ext cx="3596435" cy="4274247"/>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参数区：把所有可能被设置为</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数组以作为自变量</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的变量放到这里</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只允许一个变量为数组</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paramGrid.N</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[256];                    </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样本数</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N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（可设为标量或向量）</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en-US" altLang="zh-CN" sz="800" b="0" i="0" u="none" strike="noStrike" kern="0" cap="none" spc="0" normalizeH="0" baseline="0" noProof="0" dirty="0" err="1">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paramGrid.N</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 256 .* 2.^(0:8);</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paramGrid.T</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1;          </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周期</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（可设为标量或向量）</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en-US" altLang="zh-CN" sz="800" b="0" i="0" u="none" strike="noStrike" kern="0" cap="none" spc="0" normalizeH="0" baseline="0" noProof="0" dirty="0" err="1">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paramGrid.T</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 1 : 0.1 : 2.1;</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paramGrid.A</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1;</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paramGrid.Noise_Variance</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1;</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en-US" altLang="zh-CN" sz="800" b="0" i="0" u="none" strike="noStrike" kern="0" cap="none" spc="0" normalizeH="0" baseline="0" noProof="0" dirty="0" err="1">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paramGrid.Noise_Variance</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 1 .* 2.^(0:5);</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paramGrid.phi_true_deg</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135;</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paramGrid.PhaseStepDeg</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0.5;</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paramGrid.numMonteCarlo</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1000;</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just" defTabSz="685800" rtl="0" eaLnBrk="1" fontAlgn="auto" latinLnBrk="0" hangingPunct="1">
              <a:lnSpc>
                <a:spcPct val="15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自动检测哪个参数是</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自变量</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（即元素数</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&gt; 1</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paramNames</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fieldnames(</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multiIdx</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find(</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cellfun</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(@(f) </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numel</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.(f))&gt;1, </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paramNames</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E00FF"/>
                </a:solidFill>
                <a:effectLst/>
                <a:uLnTx/>
                <a:uFillTx/>
                <a:latin typeface="Consolas" panose="020B0609020204030204" pitchFamily="49" charset="0"/>
                <a:ea typeface="宋体" panose="02010600030101010101" pitchFamily="2" charset="-122"/>
                <a:cs typeface="宋体" panose="02010600030101010101" pitchFamily="2" charset="-122"/>
              </a:rPr>
              <a:t>if </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isempty</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multiIdx</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error('No swept variable found: set exactly one field in </a:t>
            </a:r>
            <a:r>
              <a:rPr kumimoji="0" lang="en-US" altLang="zh-CN" sz="800" b="0" i="0" u="none" strike="noStrike" kern="0" cap="none" spc="0" normalizeH="0" baseline="0" noProof="0" dirty="0" err="1">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paramGrid</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to be an array.');</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en-US" altLang="zh-CN" sz="800" b="0" i="0" u="none" strike="noStrike" kern="0" cap="none" spc="0" normalizeH="0" baseline="0" noProof="0" dirty="0">
                <a:ln>
                  <a:noFill/>
                </a:ln>
                <a:solidFill>
                  <a:srgbClr val="0E00FF"/>
                </a:solidFill>
                <a:effectLst/>
                <a:uLnTx/>
                <a:uFillTx/>
                <a:latin typeface="Consolas" panose="020B0609020204030204" pitchFamily="49" charset="0"/>
                <a:ea typeface="宋体" panose="02010600030101010101" pitchFamily="2" charset="-122"/>
                <a:cs typeface="宋体" panose="02010600030101010101" pitchFamily="2" charset="-122"/>
              </a:rPr>
              <a:t>return</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E00FF"/>
                </a:solidFill>
                <a:effectLst/>
                <a:uLnTx/>
                <a:uFillTx/>
                <a:latin typeface="Consolas" panose="020B0609020204030204" pitchFamily="49" charset="0"/>
                <a:ea typeface="宋体" panose="02010600030101010101" pitchFamily="2" charset="-122"/>
                <a:cs typeface="宋体" panose="02010600030101010101" pitchFamily="2" charset="-122"/>
              </a:rPr>
              <a:t>elseif </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numel</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multiIdx</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&gt; 1</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error(</a:t>
            </a:r>
            <a:r>
              <a:rPr kumimoji="0" lang="en-US" altLang="zh-CN" sz="800" b="0" i="0" u="none" strike="noStrike" kern="0" cap="none" spc="0" normalizeH="0" baseline="0" noProof="0" dirty="0">
                <a:ln>
                  <a:noFill/>
                </a:ln>
                <a:solidFill>
                  <a:srgbClr val="A709F5"/>
                </a:solidFill>
                <a:effectLst/>
                <a:uLnTx/>
                <a:uFillTx/>
                <a:latin typeface="Consolas" panose="020B0609020204030204" pitchFamily="49" charset="0"/>
                <a:ea typeface="宋体" panose="02010600030101010101" pitchFamily="2" charset="-122"/>
                <a:cs typeface="宋体" panose="02010600030101010101" pitchFamily="2" charset="-122"/>
              </a:rPr>
              <a:t>'Multiple swept variables detected: set exactly one field in </a:t>
            </a:r>
            <a:r>
              <a:rPr kumimoji="0" lang="en-US" altLang="zh-CN" sz="800" b="0" i="0" u="none" strike="noStrike" kern="0" cap="none" spc="0" normalizeH="0" baseline="0" noProof="0" dirty="0" err="1">
                <a:ln>
                  <a:noFill/>
                </a:ln>
                <a:solidFill>
                  <a:srgbClr val="A709F5"/>
                </a:solidFill>
                <a:effectLst/>
                <a:uLnTx/>
                <a:uFillTx/>
                <a:latin typeface="Consolas" panose="020B0609020204030204" pitchFamily="49" charset="0"/>
                <a:ea typeface="宋体" panose="02010600030101010101" pitchFamily="2" charset="-122"/>
                <a:cs typeface="宋体" panose="02010600030101010101" pitchFamily="2" charset="-122"/>
              </a:rPr>
              <a:t>paramGrid</a:t>
            </a:r>
            <a:r>
              <a:rPr kumimoji="0" lang="en-US" altLang="zh-CN" sz="800" b="0" i="0" u="none" strike="noStrike" kern="0" cap="none" spc="0" normalizeH="0" baseline="0" noProof="0" dirty="0">
                <a:ln>
                  <a:noFill/>
                </a:ln>
                <a:solidFill>
                  <a:srgbClr val="A709F5"/>
                </a:solidFill>
                <a:effectLst/>
                <a:uLnTx/>
                <a:uFillTx/>
                <a:latin typeface="Consolas" panose="020B0609020204030204" pitchFamily="49" charset="0"/>
                <a:ea typeface="宋体" panose="02010600030101010101" pitchFamily="2" charset="-122"/>
                <a:cs typeface="宋体" panose="02010600030101010101" pitchFamily="2" charset="-122"/>
              </a:rPr>
              <a:t> to be an array.'</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E00FF"/>
                </a:solidFill>
                <a:effectLst/>
                <a:uLnTx/>
                <a:uFillTx/>
                <a:latin typeface="Consolas" panose="020B0609020204030204" pitchFamily="49" charset="0"/>
                <a:ea typeface="宋体" panose="02010600030101010101" pitchFamily="2" charset="-122"/>
                <a:cs typeface="宋体" panose="02010600030101010101" pitchFamily="2" charset="-122"/>
              </a:rPr>
              <a:t>end</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2" name="图片 1">
            <a:extLst>
              <a:ext uri="{FF2B5EF4-FFF2-40B4-BE49-F238E27FC236}">
                <a16:creationId xmlns:a16="http://schemas.microsoft.com/office/drawing/2014/main" id="{D6224390-8DD6-3F9B-8ADC-3F546A908E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384" y="901574"/>
            <a:ext cx="4857413" cy="2305970"/>
          </a:xfrm>
          <a:prstGeom prst="rect">
            <a:avLst/>
          </a:prstGeom>
          <a:noFill/>
          <a:ln>
            <a:noFill/>
          </a:ln>
        </p:spPr>
      </p:pic>
      <p:pic>
        <p:nvPicPr>
          <p:cNvPr id="3" name="图片 2">
            <a:extLst>
              <a:ext uri="{FF2B5EF4-FFF2-40B4-BE49-F238E27FC236}">
                <a16:creationId xmlns:a16="http://schemas.microsoft.com/office/drawing/2014/main" id="{CB33BAE7-2906-00D9-A55B-6929BD6A2B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262255" y="3286125"/>
            <a:ext cx="4988060" cy="1544574"/>
          </a:xfrm>
          <a:prstGeom prst="rect">
            <a:avLst/>
          </a:prstGeom>
          <a:noFill/>
          <a:ln>
            <a:noFill/>
          </a:ln>
        </p:spPr>
      </p:pic>
    </p:spTree>
    <p:extLst>
      <p:ext uri="{BB962C8B-B14F-4D97-AF65-F5344CB8AC3E}">
        <p14:creationId xmlns:p14="http://schemas.microsoft.com/office/powerpoint/2010/main" val="4172251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46771D-9B8C-8CB0-A051-8DBB1EDC07FE}"/>
              </a:ext>
            </a:extLst>
          </p:cNvPr>
          <p:cNvSpPr txBox="1"/>
          <p:nvPr/>
        </p:nvSpPr>
        <p:spPr>
          <a:xfrm>
            <a:off x="1584301" y="312800"/>
            <a:ext cx="5967663" cy="507420"/>
          </a:xfrm>
          <a:prstGeom prst="rect">
            <a:avLst/>
          </a:prstGeom>
        </p:spPr>
        <p:txBody>
          <a:bodyPr lIns="68580" tIns="34290" rIns="68580" bIns="3429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rPr>
              <a:t>代码设计</a:t>
            </a:r>
            <a:endParaRPr kumimoji="0" lang="ru-RU"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endParaRPr>
          </a:p>
        </p:txBody>
      </p:sp>
      <p:pic>
        <p:nvPicPr>
          <p:cNvPr id="3" name="图片 2">
            <a:extLst>
              <a:ext uri="{FF2B5EF4-FFF2-40B4-BE49-F238E27FC236}">
                <a16:creationId xmlns:a16="http://schemas.microsoft.com/office/drawing/2014/main" id="{F5E1BC16-44DD-C207-DAED-A38EC0AA9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1964" y="160009"/>
            <a:ext cx="1490504" cy="406501"/>
          </a:xfrm>
          <a:prstGeom prst="rect">
            <a:avLst/>
          </a:prstGeom>
        </p:spPr>
      </p:pic>
      <p:pic>
        <p:nvPicPr>
          <p:cNvPr id="4" name="图片 3">
            <a:extLst>
              <a:ext uri="{FF2B5EF4-FFF2-40B4-BE49-F238E27FC236}">
                <a16:creationId xmlns:a16="http://schemas.microsoft.com/office/drawing/2014/main" id="{261D0BBA-A9F1-045C-36D1-65E44E1A3E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0832" y="1111817"/>
            <a:ext cx="6942824" cy="3295940"/>
          </a:xfrm>
          <a:prstGeom prst="rect">
            <a:avLst/>
          </a:prstGeom>
          <a:noFill/>
          <a:ln>
            <a:noFill/>
          </a:ln>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6F9EC469-EAAF-D4C0-7DE5-37F89E5C94E6}"/>
                  </a:ext>
                </a:extLst>
              </p:cNvPr>
              <p:cNvSpPr txBox="1"/>
              <p:nvPr/>
            </p:nvSpPr>
            <p:spPr>
              <a:xfrm>
                <a:off x="363240" y="1665503"/>
                <a:ext cx="2746918" cy="1485278"/>
              </a:xfrm>
              <a:prstGeom prst="rect">
                <a:avLst/>
              </a:prstGeom>
              <a:noFill/>
            </p:spPr>
            <p:txBody>
              <a:bodyPr wrap="square">
                <a:spAutoFit/>
              </a:bodyPr>
              <a:lstStyle/>
              <a:p>
                <a:r>
                  <a:rPr lang="en-US" altLang="zh-CN" sz="1800" b="1" kern="100" dirty="0">
                    <a:effectLst/>
                    <a:latin typeface="Times New Roman" panose="02020603050405020304" pitchFamily="18" charset="0"/>
                    <a:ea typeface="宋体" panose="02010600030101010101" pitchFamily="2" charset="-122"/>
                  </a:rPr>
                  <a:t>CFAR 200</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点</a:t>
                </a:r>
                <a:r>
                  <a:rPr lang="zh-CN" altLang="zh-CN" sz="1800" b="1" kern="100" dirty="0">
                    <a:effectLst/>
                    <a:ea typeface="Times New Roman" panose="02020603050405020304" pitchFamily="18" charset="0"/>
                  </a:rPr>
                  <a:t>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复信号</a:t>
                </a:r>
                <a14:m>
                  <m:oMath xmlns:m="http://schemas.openxmlformats.org/officeDocument/2006/math">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b="1" i="1">
                            <a:effectLst/>
                            <a:latin typeface="Cambria Math" panose="02040503050406030204" pitchFamily="18" charset="0"/>
                            <a:ea typeface="Cambria Math" panose="02040503050406030204" pitchFamily="18" charset="0"/>
                          </a:rPr>
                        </m:ctrlPr>
                      </m:sSup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𝒆</m:t>
                        </m:r>
                      </m:e>
                      <m:sup>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𝒋</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𝜽</m:t>
                        </m:r>
                      </m:sup>
                    </m:sSup>
                  </m:oMath>
                </a14:m>
                <a:r>
                  <a:rPr lang="en-US" altLang="zh-CN" sz="1800" b="1"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复噪声</a:t>
                </a:r>
                <a:r>
                  <a:rPr lang="zh-CN" altLang="zh-CN" sz="1800" b="1" kern="100" dirty="0">
                    <a:effectLst/>
                    <a:ea typeface="Times New Roman" panose="02020603050405020304" pitchFamily="18" charset="0"/>
                  </a:rPr>
                  <a:t> </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检测概率</a:t>
                </a:r>
                <a:r>
                  <a:rPr lang="en-US" altLang="zh-CN" sz="1800" b="1" kern="100" dirty="0">
                    <a:effectLst/>
                    <a:latin typeface="Times New Roman" panose="02020603050405020304" pitchFamily="18" charset="0"/>
                    <a:ea typeface="宋体" panose="02010600030101010101" pitchFamily="2" charset="-122"/>
                  </a:rPr>
                  <a:t>&gt;=85%</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，且虚警率小于</a:t>
                </a:r>
                <a:r>
                  <a:rPr lang="en-US" altLang="zh-CN" sz="1800" b="1" kern="100" dirty="0">
                    <a:effectLst/>
                    <a:latin typeface="Times New Roman" panose="02020603050405020304" pitchFamily="18" charset="0"/>
                    <a:ea typeface="宋体" panose="02010600030101010101" pitchFamily="2" charset="-122"/>
                  </a:rPr>
                  <a:t>10^(-6),</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目标幅度是多少。做</a:t>
                </a:r>
                <a:r>
                  <a:rPr lang="en-US" altLang="zh-CN" sz="1800" b="1" kern="100" dirty="0">
                    <a:effectLst/>
                    <a:latin typeface="Times New Roman" panose="02020603050405020304" pitchFamily="18" charset="0"/>
                    <a:ea typeface="宋体" panose="02010600030101010101" pitchFamily="2" charset="-122"/>
                  </a:rPr>
                  <a:t>10^6/200=5000</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次</a:t>
                </a:r>
                <a:endParaRPr lang="zh-CN" altLang="en-US" sz="1800" dirty="0"/>
              </a:p>
            </p:txBody>
          </p:sp>
        </mc:Choice>
        <mc:Fallback>
          <p:sp>
            <p:nvSpPr>
              <p:cNvPr id="6" name="文本框 5">
                <a:extLst>
                  <a:ext uri="{FF2B5EF4-FFF2-40B4-BE49-F238E27FC236}">
                    <a16:creationId xmlns:a16="http://schemas.microsoft.com/office/drawing/2014/main" id="{6F9EC469-EAAF-D4C0-7DE5-37F89E5C94E6}"/>
                  </a:ext>
                </a:extLst>
              </p:cNvPr>
              <p:cNvSpPr txBox="1">
                <a:spLocks noRot="1" noChangeAspect="1" noMove="1" noResize="1" noEditPoints="1" noAdjustHandles="1" noChangeArrowheads="1" noChangeShapeType="1" noTextEdit="1"/>
              </p:cNvSpPr>
              <p:nvPr/>
            </p:nvSpPr>
            <p:spPr>
              <a:xfrm>
                <a:off x="363240" y="1665503"/>
                <a:ext cx="2746918" cy="1485278"/>
              </a:xfrm>
              <a:prstGeom prst="rect">
                <a:avLst/>
              </a:prstGeom>
              <a:blipFill>
                <a:blip r:embed="rId4"/>
                <a:stretch>
                  <a:fillRect l="-2000" t="-2869" r="-3333" b="-57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4316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33CA6-0B7A-BA79-9D44-F523CA4CE4D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963B8C-B568-7BE3-E92F-10DD76181940}"/>
              </a:ext>
            </a:extLst>
          </p:cNvPr>
          <p:cNvSpPr txBox="1"/>
          <p:nvPr/>
        </p:nvSpPr>
        <p:spPr>
          <a:xfrm>
            <a:off x="1584301" y="312800"/>
            <a:ext cx="5967663" cy="507420"/>
          </a:xfrm>
          <a:prstGeom prst="rect">
            <a:avLst/>
          </a:prstGeom>
        </p:spPr>
        <p:txBody>
          <a:bodyPr lIns="68580" tIns="34290" rIns="68580" bIns="3429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rPr>
              <a:t>代码设计</a:t>
            </a:r>
            <a:endParaRPr kumimoji="0" lang="ru-RU"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endParaRPr>
          </a:p>
        </p:txBody>
      </p:sp>
      <p:pic>
        <p:nvPicPr>
          <p:cNvPr id="3" name="图片 2">
            <a:extLst>
              <a:ext uri="{FF2B5EF4-FFF2-40B4-BE49-F238E27FC236}">
                <a16:creationId xmlns:a16="http://schemas.microsoft.com/office/drawing/2014/main" id="{54950451-2E45-0415-D06C-9BA361603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1964" y="160009"/>
            <a:ext cx="1490504" cy="406501"/>
          </a:xfrm>
          <a:prstGeom prst="rect">
            <a:avLst/>
          </a:prstGeom>
        </p:spPr>
      </p:pic>
      <p:pic>
        <p:nvPicPr>
          <p:cNvPr id="4" name="图片 3">
            <a:extLst>
              <a:ext uri="{FF2B5EF4-FFF2-40B4-BE49-F238E27FC236}">
                <a16:creationId xmlns:a16="http://schemas.microsoft.com/office/drawing/2014/main" id="{6E6F9163-EF0D-452F-8E07-CBD9EB88C5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6584" y="973011"/>
            <a:ext cx="5227416" cy="2481591"/>
          </a:xfrm>
          <a:prstGeom prst="rect">
            <a:avLst/>
          </a:prstGeom>
          <a:noFill/>
          <a:ln>
            <a:noFill/>
          </a:ln>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E870B7C7-A900-D15F-C9AD-EED865C08780}"/>
                  </a:ext>
                </a:extLst>
              </p:cNvPr>
              <p:cNvSpPr txBox="1"/>
              <p:nvPr/>
            </p:nvSpPr>
            <p:spPr>
              <a:xfrm>
                <a:off x="464840" y="668009"/>
                <a:ext cx="2617027" cy="960263"/>
              </a:xfrm>
              <a:prstGeom prst="rect">
                <a:avLst/>
              </a:prstGeom>
              <a:noFill/>
            </p:spPr>
            <p:txBody>
              <a:bodyPr wrap="square">
                <a:spAutoFit/>
              </a:bodyPr>
              <a:lstStyle/>
              <a:p>
                <a:r>
                  <a:rPr lang="en-US" altLang="zh-CN" b="1" kern="100" dirty="0">
                    <a:effectLst/>
                    <a:latin typeface="Times New Roman" panose="02020603050405020304" pitchFamily="18" charset="0"/>
                    <a:ea typeface="宋体" panose="02010600030101010101" pitchFamily="2" charset="-122"/>
                  </a:rPr>
                  <a:t>CFAR 200</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点</a:t>
                </a:r>
                <a:r>
                  <a:rPr lang="zh-CN" altLang="zh-CN" b="1" kern="100" dirty="0">
                    <a:effectLst/>
                    <a:ea typeface="Times New Roman" panose="02020603050405020304" pitchFamily="18" charset="0"/>
                  </a:rPr>
                  <a:t> </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复信号</a:t>
                </a:r>
                <a14:m>
                  <m:oMath xmlns:m="http://schemas.openxmlformats.org/officeDocument/2006/math">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b="1" i="1">
                            <a:effectLst/>
                            <a:latin typeface="Cambria Math" panose="02040503050406030204" pitchFamily="18" charset="0"/>
                            <a:ea typeface="Cambria Math" panose="02040503050406030204" pitchFamily="18" charset="0"/>
                          </a:rPr>
                        </m:ctrlPr>
                      </m:sSup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𝒆</m:t>
                        </m:r>
                      </m:e>
                      <m:sup>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𝒋</m:t>
                        </m:r>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𝜽</m:t>
                        </m:r>
                      </m:sup>
                    </m:sSup>
                  </m:oMath>
                </a14:m>
                <a:r>
                  <a:rPr lang="en-US" altLang="zh-CN" b="1" kern="100" dirty="0">
                    <a:effectLst/>
                    <a:latin typeface="Times New Roman" panose="02020603050405020304" pitchFamily="18" charset="0"/>
                    <a:ea typeface="宋体" panose="02010600030101010101" pitchFamily="2" charset="-122"/>
                  </a:rPr>
                  <a:t>+</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复噪声</a:t>
                </a:r>
                <a:r>
                  <a:rPr lang="zh-CN" altLang="zh-CN" b="1" kern="100" dirty="0">
                    <a:effectLst/>
                    <a:ea typeface="Times New Roman" panose="02020603050405020304" pitchFamily="18" charset="0"/>
                  </a:rPr>
                  <a:t> </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检测概率</a:t>
                </a:r>
                <a:r>
                  <a:rPr lang="en-US" altLang="zh-CN" b="1" kern="100" dirty="0">
                    <a:effectLst/>
                    <a:latin typeface="Times New Roman" panose="02020603050405020304" pitchFamily="18" charset="0"/>
                    <a:ea typeface="宋体" panose="02010600030101010101" pitchFamily="2" charset="-122"/>
                  </a:rPr>
                  <a:t>&gt;=85%</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，且虚警率小于</a:t>
                </a:r>
                <a:r>
                  <a:rPr lang="en-US" altLang="zh-CN" b="1" kern="100" dirty="0">
                    <a:effectLst/>
                    <a:latin typeface="Times New Roman" panose="02020603050405020304" pitchFamily="18" charset="0"/>
                    <a:ea typeface="宋体" panose="02010600030101010101" pitchFamily="2" charset="-122"/>
                  </a:rPr>
                  <a:t>10^(-6),</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目标幅度是多少。做</a:t>
                </a:r>
                <a:r>
                  <a:rPr lang="en-US" altLang="zh-CN" b="1" kern="100" dirty="0">
                    <a:effectLst/>
                    <a:latin typeface="Times New Roman" panose="02020603050405020304" pitchFamily="18" charset="0"/>
                    <a:ea typeface="宋体" panose="02010600030101010101" pitchFamily="2" charset="-122"/>
                  </a:rPr>
                  <a:t>10^6/200=5000</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次</a:t>
                </a:r>
                <a:endParaRPr lang="zh-CN" altLang="en-US" b="1" dirty="0"/>
              </a:p>
            </p:txBody>
          </p:sp>
        </mc:Choice>
        <mc:Fallback>
          <p:sp>
            <p:nvSpPr>
              <p:cNvPr id="6" name="文本框 5">
                <a:extLst>
                  <a:ext uri="{FF2B5EF4-FFF2-40B4-BE49-F238E27FC236}">
                    <a16:creationId xmlns:a16="http://schemas.microsoft.com/office/drawing/2014/main" id="{E870B7C7-A900-D15F-C9AD-EED865C08780}"/>
                  </a:ext>
                </a:extLst>
              </p:cNvPr>
              <p:cNvSpPr txBox="1">
                <a:spLocks noRot="1" noChangeAspect="1" noMove="1" noResize="1" noEditPoints="1" noAdjustHandles="1" noChangeArrowheads="1" noChangeShapeType="1" noTextEdit="1"/>
              </p:cNvSpPr>
              <p:nvPr/>
            </p:nvSpPr>
            <p:spPr>
              <a:xfrm>
                <a:off x="464840" y="668009"/>
                <a:ext cx="2617027" cy="960263"/>
              </a:xfrm>
              <a:prstGeom prst="rect">
                <a:avLst/>
              </a:prstGeom>
              <a:blipFill>
                <a:blip r:embed="rId4"/>
                <a:stretch>
                  <a:fillRect l="-698" t="-1911" r="-4884" b="-636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DED9EC16-6936-FF93-8547-CA4AA8A995B8}"/>
              </a:ext>
            </a:extLst>
          </p:cNvPr>
          <p:cNvSpPr txBox="1"/>
          <p:nvPr/>
        </p:nvSpPr>
        <p:spPr>
          <a:xfrm>
            <a:off x="427932" y="1628272"/>
            <a:ext cx="4140200" cy="3308598"/>
          </a:xfrm>
          <a:prstGeom prst="rect">
            <a:avLst/>
          </a:prstGeom>
          <a:noFill/>
        </p:spPr>
        <p:txBody>
          <a:bodyPr wrap="square">
            <a:spAutoFit/>
          </a:bodyPr>
          <a:lstStyle/>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iter = 0;</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a:solidFill>
                  <a:srgbClr val="0E00FF"/>
                </a:solidFill>
                <a:effectLst/>
                <a:latin typeface="Consolas" panose="020B0609020204030204" pitchFamily="49" charset="0"/>
                <a:ea typeface="宋体" panose="02010600030101010101" pitchFamily="2" charset="-122"/>
                <a:cs typeface="宋体" panose="02010600030101010101" pitchFamily="2" charset="-122"/>
              </a:rPr>
              <a:t>while </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(Amax - Amin) &gt;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tolA</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&amp;&amp; iter &lt;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max_search_iter</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A_mid</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 (Amin + Amax) / 2;</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Pd_mid</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run_cfar_once</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A_mid</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numGroups</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groupLen</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numTrainLeft</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numTrainRight</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alpha,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showProgress</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false);</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a:solidFill>
                  <a:srgbClr val="0E00FF"/>
                </a:solidFill>
                <a:effectLst/>
                <a:latin typeface="Consolas" panose="020B0609020204030204" pitchFamily="49" charset="0"/>
                <a:ea typeface="宋体" panose="02010600030101010101" pitchFamily="2" charset="-122"/>
                <a:cs typeface="宋体" panose="02010600030101010101" pitchFamily="2" charset="-122"/>
              </a:rPr>
              <a:t>if </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verbose</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fprintf</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a:t>
            </a:r>
            <a:r>
              <a:rPr lang="en-US" altLang="zh-CN" sz="1100" kern="0" dirty="0">
                <a:solidFill>
                  <a:srgbClr val="A709F5"/>
                </a:solidFill>
                <a:effectLst/>
                <a:latin typeface="Consolas" panose="020B0609020204030204" pitchFamily="49" charset="0"/>
                <a:ea typeface="宋体" panose="02010600030101010101" pitchFamily="2" charset="-122"/>
                <a:cs typeface="宋体" panose="02010600030101010101" pitchFamily="2" charset="-122"/>
              </a:rPr>
              <a:t>'iter %d: </a:t>
            </a:r>
            <a:r>
              <a:rPr lang="en-US" altLang="zh-CN" sz="1100" kern="0" dirty="0" err="1">
                <a:solidFill>
                  <a:srgbClr val="A709F5"/>
                </a:solidFill>
                <a:effectLst/>
                <a:latin typeface="Consolas" panose="020B0609020204030204" pitchFamily="49" charset="0"/>
                <a:ea typeface="宋体" panose="02010600030101010101" pitchFamily="2" charset="-122"/>
                <a:cs typeface="宋体" panose="02010600030101010101" pitchFamily="2" charset="-122"/>
              </a:rPr>
              <a:t>A_mid</a:t>
            </a:r>
            <a:r>
              <a:rPr lang="en-US" altLang="zh-CN" sz="1100" kern="0" dirty="0">
                <a:solidFill>
                  <a:srgbClr val="A709F5"/>
                </a:solidFill>
                <a:effectLst/>
                <a:latin typeface="Consolas" panose="020B0609020204030204" pitchFamily="49" charset="0"/>
                <a:ea typeface="宋体" panose="02010600030101010101" pitchFamily="2" charset="-122"/>
                <a:cs typeface="宋体" panose="02010600030101010101" pitchFamily="2" charset="-122"/>
              </a:rPr>
              <a:t> = %.6f, Pd = %.4f\n'</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iter,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A_mid</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Pd_mid</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a:solidFill>
                  <a:srgbClr val="0E00FF"/>
                </a:solidFill>
                <a:effectLst/>
                <a:latin typeface="Consolas" panose="020B0609020204030204" pitchFamily="49" charset="0"/>
                <a:ea typeface="宋体" panose="02010600030101010101" pitchFamily="2" charset="-122"/>
                <a:cs typeface="宋体" panose="02010600030101010101" pitchFamily="2" charset="-122"/>
              </a:rPr>
              <a:t>end</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a:solidFill>
                  <a:srgbClr val="0E00FF"/>
                </a:solidFill>
                <a:effectLst/>
                <a:latin typeface="Consolas" panose="020B0609020204030204" pitchFamily="49" charset="0"/>
                <a:ea typeface="宋体" panose="02010600030101010101" pitchFamily="2" charset="-122"/>
                <a:cs typeface="宋体" panose="02010600030101010101" pitchFamily="2" charset="-122"/>
              </a:rPr>
              <a:t>if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Pd_mid</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&gt;=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Pd_target</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Amax =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A_mid</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a:solidFill>
                  <a:srgbClr val="008013"/>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100" kern="0" dirty="0">
                <a:solidFill>
                  <a:srgbClr val="008013"/>
                </a:solidFill>
                <a:effectLst/>
                <a:latin typeface="Consolas" panose="020B0609020204030204" pitchFamily="49" charset="0"/>
                <a:ea typeface="宋体" panose="02010600030101010101" pitchFamily="2" charset="-122"/>
                <a:cs typeface="宋体" panose="02010600030101010101" pitchFamily="2" charset="-122"/>
              </a:rPr>
              <a:t>可接受，尝试更小的</a:t>
            </a:r>
            <a:r>
              <a:rPr lang="en-US" altLang="zh-CN" sz="1100" kern="0" dirty="0">
                <a:solidFill>
                  <a:srgbClr val="008013"/>
                </a:solidFill>
                <a:effectLst/>
                <a:latin typeface="Consolas" panose="020B0609020204030204" pitchFamily="49" charset="0"/>
                <a:ea typeface="宋体" panose="02010600030101010101" pitchFamily="2" charset="-122"/>
                <a:cs typeface="宋体" panose="02010600030101010101" pitchFamily="2" charset="-122"/>
              </a:rPr>
              <a:t> A</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a:solidFill>
                  <a:srgbClr val="0E00FF"/>
                </a:solidFill>
                <a:effectLst/>
                <a:latin typeface="Consolas" panose="020B0609020204030204" pitchFamily="49" charset="0"/>
                <a:ea typeface="宋体" panose="02010600030101010101" pitchFamily="2" charset="-122"/>
                <a:cs typeface="宋体" panose="02010600030101010101" pitchFamily="2" charset="-122"/>
              </a:rPr>
              <a:t>else</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Amin =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A_mid</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a:solidFill>
                  <a:srgbClr val="008013"/>
                </a:solidFill>
                <a:effectLst/>
                <a:latin typeface="Consolas" panose="020B0609020204030204" pitchFamily="49" charset="0"/>
                <a:ea typeface="宋体" panose="02010600030101010101" pitchFamily="2" charset="-122"/>
                <a:cs typeface="宋体" panose="02010600030101010101" pitchFamily="2" charset="-122"/>
              </a:rPr>
              <a:t>% </a:t>
            </a:r>
            <a:r>
              <a:rPr lang="zh-CN" altLang="zh-CN" sz="1100" kern="0" dirty="0">
                <a:solidFill>
                  <a:srgbClr val="008013"/>
                </a:solidFill>
                <a:effectLst/>
                <a:latin typeface="Consolas" panose="020B0609020204030204" pitchFamily="49" charset="0"/>
                <a:ea typeface="宋体" panose="02010600030101010101" pitchFamily="2" charset="-122"/>
                <a:cs typeface="宋体" panose="02010600030101010101" pitchFamily="2" charset="-122"/>
              </a:rPr>
              <a:t>不足，增大</a:t>
            </a:r>
            <a:r>
              <a:rPr lang="en-US" altLang="zh-CN" sz="1100" kern="0" dirty="0">
                <a:solidFill>
                  <a:srgbClr val="008013"/>
                </a:solidFill>
                <a:effectLst/>
                <a:latin typeface="Consolas" panose="020B0609020204030204" pitchFamily="49" charset="0"/>
                <a:ea typeface="宋体" panose="02010600030101010101" pitchFamily="2" charset="-122"/>
                <a:cs typeface="宋体" panose="02010600030101010101" pitchFamily="2" charset="-122"/>
              </a:rPr>
              <a:t> A</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a:solidFill>
                  <a:srgbClr val="0E00FF"/>
                </a:solidFill>
                <a:effectLst/>
                <a:latin typeface="Consolas" panose="020B0609020204030204" pitchFamily="49" charset="0"/>
                <a:ea typeface="宋体" panose="02010600030101010101" pitchFamily="2" charset="-122"/>
                <a:cs typeface="宋体" panose="02010600030101010101" pitchFamily="2" charset="-122"/>
              </a:rPr>
              <a:t>end</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iter = iter + 1;</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a:solidFill>
                  <a:srgbClr val="0E00FF"/>
                </a:solidFill>
                <a:effectLst/>
                <a:latin typeface="Consolas" panose="020B0609020204030204" pitchFamily="49" charset="0"/>
                <a:ea typeface="宋体" panose="02010600030101010101" pitchFamily="2" charset="-122"/>
                <a:cs typeface="宋体" panose="02010600030101010101" pitchFamily="2" charset="-122"/>
              </a:rPr>
              <a:t>end</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a:t>
            </a:r>
            <a:r>
              <a:rPr lang="en-US" altLang="zh-CN" sz="1100" kern="0" dirty="0" err="1">
                <a:effectLst/>
                <a:latin typeface="Consolas" panose="020B0609020204030204" pitchFamily="49" charset="0"/>
                <a:ea typeface="宋体" panose="02010600030101010101" pitchFamily="2" charset="-122"/>
                <a:cs typeface="宋体" panose="02010600030101010101" pitchFamily="2" charset="-122"/>
              </a:rPr>
              <a:t>A_found</a:t>
            </a:r>
            <a:r>
              <a:rPr lang="en-US" altLang="zh-CN" sz="1100" kern="0" dirty="0">
                <a:effectLst/>
                <a:latin typeface="Consolas" panose="020B0609020204030204" pitchFamily="49" charset="0"/>
                <a:ea typeface="宋体" panose="02010600030101010101" pitchFamily="2" charset="-122"/>
                <a:cs typeface="宋体" panose="02010600030101010101" pitchFamily="2" charset="-122"/>
              </a:rPr>
              <a:t> = Amax;</a:t>
            </a:r>
            <a:endParaRPr lang="zh-CN" altLang="zh-CN" sz="1200" kern="100" dirty="0">
              <a:effectLst/>
              <a:latin typeface="Times New Roman" panose="02020603050405020304" pitchFamily="18" charset="0"/>
              <a:ea typeface="宋体" panose="02010600030101010101" pitchFamily="2" charset="-122"/>
            </a:endParaRPr>
          </a:p>
        </p:txBody>
      </p:sp>
      <p:sp>
        <p:nvSpPr>
          <p:cNvPr id="10" name="文本框 9">
            <a:extLst>
              <a:ext uri="{FF2B5EF4-FFF2-40B4-BE49-F238E27FC236}">
                <a16:creationId xmlns:a16="http://schemas.microsoft.com/office/drawing/2014/main" id="{8D2BCFF0-6D41-6488-6686-07B879F0C445}"/>
              </a:ext>
            </a:extLst>
          </p:cNvPr>
          <p:cNvSpPr txBox="1"/>
          <p:nvPr/>
        </p:nvSpPr>
        <p:spPr>
          <a:xfrm>
            <a:off x="5256811" y="3734071"/>
            <a:ext cx="2546962" cy="923330"/>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75" normalizeH="0" baseline="0" noProof="0" dirty="0">
                <a:ln>
                  <a:noFill/>
                </a:ln>
                <a:solidFill>
                  <a:srgbClr val="F0F0F0">
                    <a:lumMod val="25000"/>
                  </a:srgbClr>
                </a:solidFill>
                <a:effectLst/>
                <a:uLnTx/>
                <a:uFillTx/>
                <a:latin typeface="+mn-ea"/>
                <a:cs typeface="Poppins SemiBold" panose="02000000000000000000" pitchFamily="2" charset="0"/>
                <a:sym typeface="微软雅黑" panose="020B0503020204020204" charset="-122"/>
              </a:rPr>
              <a:t>重复操作交给电脑</a:t>
            </a:r>
            <a:endParaRPr kumimoji="0" lang="ru-RU" altLang="zh-CN" sz="3000" b="1" i="0" u="none" strike="noStrike" kern="1200" cap="none" spc="75" normalizeH="0" baseline="0" noProof="0" dirty="0">
              <a:ln>
                <a:noFill/>
              </a:ln>
              <a:solidFill>
                <a:srgbClr val="F0F0F0">
                  <a:lumMod val="25000"/>
                </a:srgbClr>
              </a:solidFill>
              <a:effectLst/>
              <a:uLnTx/>
              <a:uFillTx/>
              <a:latin typeface="+mn-ea"/>
              <a:cs typeface="Poppins SemiBold" panose="02000000000000000000" pitchFamily="2" charset="0"/>
              <a:sym typeface="微软雅黑" panose="020B0503020204020204" charset="-122"/>
            </a:endParaRPr>
          </a:p>
        </p:txBody>
      </p:sp>
    </p:spTree>
    <p:extLst>
      <p:ext uri="{BB962C8B-B14F-4D97-AF65-F5344CB8AC3E}">
        <p14:creationId xmlns:p14="http://schemas.microsoft.com/office/powerpoint/2010/main" val="2630855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9C848D-C716-84E3-FE88-A76645E3D39C}"/>
              </a:ext>
            </a:extLst>
          </p:cNvPr>
          <p:cNvPicPr>
            <a:picLocks noChangeAspect="1"/>
          </p:cNvPicPr>
          <p:nvPr/>
        </p:nvPicPr>
        <p:blipFill>
          <a:blip r:embed="rId2"/>
          <a:stretch>
            <a:fillRect/>
          </a:stretch>
        </p:blipFill>
        <p:spPr>
          <a:xfrm>
            <a:off x="543603" y="330199"/>
            <a:ext cx="2550249" cy="4627033"/>
          </a:xfrm>
          <a:prstGeom prst="rect">
            <a:avLst/>
          </a:prstGeom>
        </p:spPr>
      </p:pic>
      <p:pic>
        <p:nvPicPr>
          <p:cNvPr id="5" name="图片 4">
            <a:extLst>
              <a:ext uri="{FF2B5EF4-FFF2-40B4-BE49-F238E27FC236}">
                <a16:creationId xmlns:a16="http://schemas.microsoft.com/office/drawing/2014/main" id="{DB5B9A1F-BF28-EAA0-9CFA-D12FC758C704}"/>
              </a:ext>
            </a:extLst>
          </p:cNvPr>
          <p:cNvPicPr>
            <a:picLocks noChangeAspect="1"/>
          </p:cNvPicPr>
          <p:nvPr/>
        </p:nvPicPr>
        <p:blipFill>
          <a:blip r:embed="rId3"/>
          <a:stretch>
            <a:fillRect/>
          </a:stretch>
        </p:blipFill>
        <p:spPr>
          <a:xfrm>
            <a:off x="3286906" y="330199"/>
            <a:ext cx="2279901" cy="1735667"/>
          </a:xfrm>
          <a:prstGeom prst="rect">
            <a:avLst/>
          </a:prstGeom>
        </p:spPr>
      </p:pic>
      <p:sp>
        <p:nvSpPr>
          <p:cNvPr id="9" name="文本框 8">
            <a:extLst>
              <a:ext uri="{FF2B5EF4-FFF2-40B4-BE49-F238E27FC236}">
                <a16:creationId xmlns:a16="http://schemas.microsoft.com/office/drawing/2014/main" id="{E51353DB-E832-BC50-8068-F2F122662479}"/>
              </a:ext>
            </a:extLst>
          </p:cNvPr>
          <p:cNvSpPr txBox="1"/>
          <p:nvPr/>
        </p:nvSpPr>
        <p:spPr>
          <a:xfrm>
            <a:off x="6125029" y="921386"/>
            <a:ext cx="2668422" cy="3939540"/>
          </a:xfrm>
          <a:prstGeom prst="rect">
            <a:avLst/>
          </a:prstGeom>
          <a:noFill/>
        </p:spPr>
        <p:txBody>
          <a:bodyPr wrap="square">
            <a:spAutoFit/>
          </a:bodyPr>
          <a:lstStyle/>
          <a:p>
            <a:pPr>
              <a:buNone/>
            </a:pPr>
            <a:r>
              <a:rPr lang="en-US" altLang="zh-CN" sz="1000" b="0" i="0" dirty="0">
                <a:solidFill>
                  <a:srgbClr val="008013"/>
                </a:solidFill>
                <a:effectLst/>
                <a:latin typeface="Menlo"/>
              </a:rPr>
              <a:t>% </a:t>
            </a:r>
            <a:r>
              <a:rPr lang="zh-CN" altLang="en-US" sz="1000" b="0" i="0" dirty="0">
                <a:solidFill>
                  <a:srgbClr val="008013"/>
                </a:solidFill>
                <a:effectLst/>
                <a:latin typeface="Menlo"/>
              </a:rPr>
              <a:t>截取两段序列并计算</a:t>
            </a:r>
            <a:r>
              <a:rPr lang="en-US" altLang="zh-CN" sz="1000" b="0" i="0" dirty="0">
                <a:solidFill>
                  <a:srgbClr val="008013"/>
                </a:solidFill>
                <a:effectLst/>
                <a:latin typeface="Menlo"/>
              </a:rPr>
              <a:t>DFT</a:t>
            </a:r>
            <a:endParaRPr lang="en-US" altLang="zh-CN" sz="1000" b="0" i="0" dirty="0">
              <a:effectLst/>
              <a:latin typeface="Menlo"/>
            </a:endParaRPr>
          </a:p>
          <a:p>
            <a:pPr>
              <a:buNone/>
            </a:pPr>
            <a:r>
              <a:rPr lang="en-US" altLang="zh-CN" sz="1000" b="0" i="0" dirty="0">
                <a:effectLst/>
                <a:latin typeface="Menlo"/>
              </a:rPr>
              <a:t>sN1 = </a:t>
            </a:r>
            <a:r>
              <a:rPr lang="en-US" altLang="zh-CN" sz="1000" b="0" i="0" dirty="0" err="1">
                <a:effectLst/>
                <a:latin typeface="Menlo"/>
              </a:rPr>
              <a:t>signal_vec</a:t>
            </a:r>
            <a:r>
              <a:rPr lang="en-US" altLang="zh-CN" sz="1000" b="0" i="0" dirty="0">
                <a:effectLst/>
                <a:latin typeface="Menlo"/>
              </a:rPr>
              <a:t>(1:N1); </a:t>
            </a:r>
            <a:r>
              <a:rPr lang="en-US" altLang="zh-CN" sz="1000" b="0" i="0" dirty="0">
                <a:solidFill>
                  <a:srgbClr val="008013"/>
                </a:solidFill>
                <a:effectLst/>
                <a:latin typeface="Menlo"/>
              </a:rPr>
              <a:t>% N1</a:t>
            </a:r>
            <a:r>
              <a:rPr lang="zh-CN" altLang="en-US" sz="1000" b="0" i="0" dirty="0">
                <a:solidFill>
                  <a:srgbClr val="008013"/>
                </a:solidFill>
                <a:effectLst/>
                <a:latin typeface="Menlo"/>
              </a:rPr>
              <a:t>点序列（长度</a:t>
            </a:r>
            <a:r>
              <a:rPr lang="en-US" altLang="zh-CN" sz="1000" b="0" i="0" dirty="0">
                <a:solidFill>
                  <a:srgbClr val="008013"/>
                </a:solidFill>
                <a:effectLst/>
                <a:latin typeface="Menlo"/>
              </a:rPr>
              <a:t>=N</a:t>
            </a:r>
            <a:r>
              <a:rPr lang="zh-CN" altLang="en-US" sz="1000" b="0" i="0" dirty="0">
                <a:solidFill>
                  <a:srgbClr val="008013"/>
                </a:solidFill>
                <a:effectLst/>
                <a:latin typeface="Menlo"/>
              </a:rPr>
              <a:t>）</a:t>
            </a:r>
            <a:endParaRPr lang="en-US" altLang="zh-CN" sz="1000" b="0" i="0" dirty="0">
              <a:effectLst/>
              <a:latin typeface="Menlo"/>
            </a:endParaRPr>
          </a:p>
          <a:p>
            <a:pPr>
              <a:buNone/>
            </a:pPr>
            <a:r>
              <a:rPr lang="en-US" altLang="zh-CN" sz="1000" b="0" i="0" dirty="0">
                <a:effectLst/>
                <a:latin typeface="Menlo"/>
              </a:rPr>
              <a:t>sN2 = </a:t>
            </a:r>
            <a:r>
              <a:rPr lang="en-US" altLang="zh-CN" sz="1000" b="0" i="0" dirty="0" err="1">
                <a:effectLst/>
                <a:latin typeface="Menlo"/>
              </a:rPr>
              <a:t>signal_vec</a:t>
            </a:r>
            <a:r>
              <a:rPr lang="en-US" altLang="zh-CN" sz="1000" b="0" i="0" dirty="0">
                <a:effectLst/>
                <a:latin typeface="Menlo"/>
              </a:rPr>
              <a:t>(1:N2); </a:t>
            </a:r>
            <a:r>
              <a:rPr lang="en-US" altLang="zh-CN" sz="1000" b="0" i="0" dirty="0">
                <a:solidFill>
                  <a:srgbClr val="008013"/>
                </a:solidFill>
                <a:effectLst/>
                <a:latin typeface="Menlo"/>
              </a:rPr>
              <a:t>% N2</a:t>
            </a:r>
            <a:r>
              <a:rPr lang="zh-CN" altLang="en-US" sz="1000" b="0" i="0" dirty="0">
                <a:solidFill>
                  <a:srgbClr val="008013"/>
                </a:solidFill>
                <a:effectLst/>
                <a:latin typeface="Menlo"/>
              </a:rPr>
              <a:t>点序列（长度</a:t>
            </a:r>
            <a:r>
              <a:rPr lang="en-US" altLang="zh-CN" sz="1000" b="0" i="0" dirty="0">
                <a:solidFill>
                  <a:srgbClr val="008013"/>
                </a:solidFill>
                <a:effectLst/>
                <a:latin typeface="Menlo"/>
              </a:rPr>
              <a:t>=</a:t>
            </a:r>
            <a:r>
              <a:rPr lang="zh-CN" altLang="en-US" sz="1000" b="0" i="0" dirty="0">
                <a:solidFill>
                  <a:srgbClr val="008013"/>
                </a:solidFill>
                <a:effectLst/>
                <a:latin typeface="Menlo"/>
              </a:rPr>
              <a:t>最优</a:t>
            </a:r>
            <a:r>
              <a:rPr lang="en-US" altLang="zh-CN" sz="1000" b="0" i="0" dirty="0">
                <a:solidFill>
                  <a:srgbClr val="008013"/>
                </a:solidFill>
                <a:effectLst/>
                <a:latin typeface="Menlo"/>
              </a:rPr>
              <a:t>N2</a:t>
            </a:r>
            <a:r>
              <a:rPr lang="zh-CN" altLang="en-US" sz="1000" b="0" i="0" dirty="0">
                <a:solidFill>
                  <a:srgbClr val="008013"/>
                </a:solidFill>
                <a:effectLst/>
                <a:latin typeface="Menlo"/>
              </a:rPr>
              <a:t>）</a:t>
            </a:r>
            <a:endParaRPr lang="en-US" altLang="zh-CN" sz="1000" b="0" i="0" dirty="0">
              <a:effectLst/>
              <a:latin typeface="Menlo"/>
            </a:endParaRPr>
          </a:p>
          <a:p>
            <a:pPr>
              <a:buNone/>
            </a:pPr>
            <a:r>
              <a:rPr lang="en-US" altLang="zh-CN" sz="1000" b="0" i="0" dirty="0">
                <a:solidFill>
                  <a:srgbClr val="008013"/>
                </a:solidFill>
                <a:effectLst/>
                <a:latin typeface="Menlo"/>
              </a:rPr>
              <a:t>% N1</a:t>
            </a:r>
            <a:r>
              <a:rPr lang="zh-CN" altLang="en-US" sz="1000" b="0" i="0" dirty="0">
                <a:solidFill>
                  <a:srgbClr val="008013"/>
                </a:solidFill>
                <a:effectLst/>
                <a:latin typeface="Menlo"/>
              </a:rPr>
              <a:t>点</a:t>
            </a:r>
            <a:r>
              <a:rPr lang="en-US" altLang="zh-CN" sz="1000" b="0" i="0" dirty="0">
                <a:solidFill>
                  <a:srgbClr val="008013"/>
                </a:solidFill>
                <a:effectLst/>
                <a:latin typeface="Menlo"/>
              </a:rPr>
              <a:t>DFT</a:t>
            </a:r>
            <a:r>
              <a:rPr lang="zh-CN" altLang="en-US" sz="1000" b="0" i="0" dirty="0">
                <a:solidFill>
                  <a:srgbClr val="008013"/>
                </a:solidFill>
                <a:effectLst/>
                <a:latin typeface="Menlo"/>
              </a:rPr>
              <a:t>：找最大谱线位置（转换为论文</a:t>
            </a:r>
            <a:r>
              <a:rPr lang="en-US" altLang="zh-CN" sz="1000" b="0" i="0" dirty="0">
                <a:solidFill>
                  <a:srgbClr val="008013"/>
                </a:solidFill>
                <a:effectLst/>
                <a:latin typeface="Menlo"/>
              </a:rPr>
              <a:t>0-based</a:t>
            </a:r>
            <a:r>
              <a:rPr lang="zh-CN" altLang="en-US" sz="1000" b="0" i="0" dirty="0">
                <a:solidFill>
                  <a:srgbClr val="008013"/>
                </a:solidFill>
                <a:effectLst/>
                <a:latin typeface="Menlo"/>
              </a:rPr>
              <a:t>索引）</a:t>
            </a:r>
            <a:endParaRPr lang="zh-CN" altLang="en-US" sz="1000" b="0" i="0" dirty="0">
              <a:effectLst/>
              <a:latin typeface="Menlo"/>
            </a:endParaRPr>
          </a:p>
          <a:p>
            <a:pPr>
              <a:buNone/>
            </a:pPr>
            <a:r>
              <a:rPr lang="en-US" altLang="zh-CN" sz="1000" b="0" i="0" dirty="0">
                <a:effectLst/>
                <a:latin typeface="Menlo"/>
              </a:rPr>
              <a:t>SN1 = </a:t>
            </a:r>
            <a:r>
              <a:rPr lang="en-US" altLang="zh-CN" sz="1000" b="0" i="0" dirty="0" err="1">
                <a:effectLst/>
                <a:latin typeface="Menlo"/>
              </a:rPr>
              <a:t>fft</a:t>
            </a:r>
            <a:r>
              <a:rPr lang="en-US" altLang="zh-CN" sz="1000" b="0" i="0" dirty="0">
                <a:effectLst/>
                <a:latin typeface="Menlo"/>
              </a:rPr>
              <a:t>(sN1);</a:t>
            </a:r>
          </a:p>
          <a:p>
            <a:pPr>
              <a:buNone/>
            </a:pPr>
            <a:r>
              <a:rPr lang="en-US" altLang="zh-CN" sz="1000" b="0" i="0" dirty="0">
                <a:effectLst/>
                <a:latin typeface="Menlo"/>
              </a:rPr>
              <a:t>[~, k1_matlab] = max(abs(SN1));</a:t>
            </a:r>
          </a:p>
          <a:p>
            <a:pPr>
              <a:buNone/>
            </a:pPr>
            <a:r>
              <a:rPr lang="en-US" altLang="zh-CN" sz="1000" b="0" i="0" dirty="0">
                <a:effectLst/>
                <a:latin typeface="Menlo"/>
              </a:rPr>
              <a:t>k1 = k1_matlab - 1; </a:t>
            </a:r>
            <a:r>
              <a:rPr lang="en-US" altLang="zh-CN" sz="1000" b="0" i="0" dirty="0">
                <a:solidFill>
                  <a:srgbClr val="008013"/>
                </a:solidFill>
                <a:effectLst/>
                <a:latin typeface="Menlo"/>
              </a:rPr>
              <a:t>% </a:t>
            </a:r>
            <a:r>
              <a:rPr lang="zh-CN" altLang="en-US" sz="1000" b="0" i="0" dirty="0">
                <a:solidFill>
                  <a:srgbClr val="008013"/>
                </a:solidFill>
                <a:effectLst/>
                <a:latin typeface="Menlo"/>
              </a:rPr>
              <a:t>论文中</a:t>
            </a:r>
            <a:r>
              <a:rPr lang="en-US" altLang="zh-CN" sz="1000" b="0" i="0" dirty="0">
                <a:solidFill>
                  <a:srgbClr val="008013"/>
                </a:solidFill>
                <a:effectLst/>
                <a:latin typeface="Menlo"/>
              </a:rPr>
              <a:t>k</a:t>
            </a:r>
            <a:r>
              <a:rPr lang="zh-CN" altLang="en-US" sz="1000" b="0" i="0" dirty="0">
                <a:solidFill>
                  <a:srgbClr val="008013"/>
                </a:solidFill>
                <a:effectLst/>
                <a:latin typeface="Menlo"/>
              </a:rPr>
              <a:t>为</a:t>
            </a:r>
            <a:r>
              <a:rPr lang="en-US" altLang="zh-CN" sz="1000" b="0" i="0" dirty="0">
                <a:solidFill>
                  <a:srgbClr val="008013"/>
                </a:solidFill>
                <a:effectLst/>
                <a:latin typeface="Menlo"/>
              </a:rPr>
              <a:t>0-based</a:t>
            </a:r>
            <a:r>
              <a:rPr lang="zh-CN" altLang="en-US" sz="1000" b="0" i="0" dirty="0">
                <a:solidFill>
                  <a:srgbClr val="008013"/>
                </a:solidFill>
                <a:effectLst/>
                <a:latin typeface="Menlo"/>
              </a:rPr>
              <a:t>索引</a:t>
            </a:r>
            <a:endParaRPr lang="zh-CN" altLang="en-US" sz="1000" b="0" i="0" dirty="0">
              <a:effectLst/>
              <a:latin typeface="Menlo"/>
            </a:endParaRPr>
          </a:p>
          <a:p>
            <a:pPr>
              <a:buNone/>
            </a:pPr>
            <a:r>
              <a:rPr lang="en-US" altLang="zh-CN" sz="1000" b="0" i="0" dirty="0">
                <a:solidFill>
                  <a:srgbClr val="008013"/>
                </a:solidFill>
                <a:effectLst/>
                <a:latin typeface="Menlo"/>
              </a:rPr>
              <a:t>% N2</a:t>
            </a:r>
            <a:r>
              <a:rPr lang="zh-CN" altLang="en-US" sz="1000" b="0" i="0" dirty="0">
                <a:solidFill>
                  <a:srgbClr val="008013"/>
                </a:solidFill>
                <a:effectLst/>
                <a:latin typeface="Menlo"/>
              </a:rPr>
              <a:t>点</a:t>
            </a:r>
            <a:r>
              <a:rPr lang="en-US" altLang="zh-CN" sz="1000" b="0" i="0" dirty="0">
                <a:solidFill>
                  <a:srgbClr val="008013"/>
                </a:solidFill>
                <a:effectLst/>
                <a:latin typeface="Menlo"/>
              </a:rPr>
              <a:t>DFT</a:t>
            </a:r>
            <a:r>
              <a:rPr lang="zh-CN" altLang="en-US" sz="1000" b="0" i="0" dirty="0">
                <a:solidFill>
                  <a:srgbClr val="008013"/>
                </a:solidFill>
                <a:effectLst/>
                <a:latin typeface="Menlo"/>
              </a:rPr>
              <a:t>：找最大谱线位置（转换为论文</a:t>
            </a:r>
            <a:r>
              <a:rPr lang="en-US" altLang="zh-CN" sz="1000" b="0" i="0" dirty="0">
                <a:solidFill>
                  <a:srgbClr val="008013"/>
                </a:solidFill>
                <a:effectLst/>
                <a:latin typeface="Menlo"/>
              </a:rPr>
              <a:t>0-based</a:t>
            </a:r>
            <a:r>
              <a:rPr lang="zh-CN" altLang="en-US" sz="1000" b="0" i="0" dirty="0">
                <a:solidFill>
                  <a:srgbClr val="008013"/>
                </a:solidFill>
                <a:effectLst/>
                <a:latin typeface="Menlo"/>
              </a:rPr>
              <a:t>索引）</a:t>
            </a:r>
            <a:endParaRPr lang="zh-CN" altLang="en-US" sz="1000" b="0" i="0" dirty="0">
              <a:effectLst/>
              <a:latin typeface="Menlo"/>
            </a:endParaRPr>
          </a:p>
          <a:p>
            <a:pPr>
              <a:buNone/>
            </a:pPr>
            <a:r>
              <a:rPr lang="en-US" altLang="zh-CN" sz="1000" b="0" i="0" dirty="0">
                <a:effectLst/>
                <a:latin typeface="Menlo"/>
              </a:rPr>
              <a:t>SN2 = </a:t>
            </a:r>
            <a:r>
              <a:rPr lang="en-US" altLang="zh-CN" sz="1000" b="0" i="0" dirty="0" err="1">
                <a:effectLst/>
                <a:latin typeface="Menlo"/>
              </a:rPr>
              <a:t>fft</a:t>
            </a:r>
            <a:r>
              <a:rPr lang="en-US" altLang="zh-CN" sz="1000" b="0" i="0" dirty="0">
                <a:effectLst/>
                <a:latin typeface="Menlo"/>
              </a:rPr>
              <a:t>(sN2);</a:t>
            </a:r>
          </a:p>
          <a:p>
            <a:pPr>
              <a:buNone/>
            </a:pPr>
            <a:r>
              <a:rPr lang="en-US" altLang="zh-CN" sz="1000" b="0" i="0" dirty="0">
                <a:effectLst/>
                <a:latin typeface="Menlo"/>
              </a:rPr>
              <a:t>[~, k2_matlab] = max(abs(SN2));</a:t>
            </a:r>
          </a:p>
          <a:p>
            <a:pPr>
              <a:buNone/>
            </a:pPr>
            <a:r>
              <a:rPr lang="en-US" altLang="zh-CN" sz="1000" b="0" i="0" dirty="0">
                <a:effectLst/>
                <a:latin typeface="Menlo"/>
              </a:rPr>
              <a:t>k2 = k2_matlab - 1; </a:t>
            </a:r>
            <a:r>
              <a:rPr lang="en-US" altLang="zh-CN" sz="1000" b="0" i="0" dirty="0">
                <a:solidFill>
                  <a:srgbClr val="008013"/>
                </a:solidFill>
                <a:effectLst/>
                <a:latin typeface="Menlo"/>
              </a:rPr>
              <a:t>% </a:t>
            </a:r>
            <a:r>
              <a:rPr lang="zh-CN" altLang="en-US" sz="1000" b="0" i="0" dirty="0">
                <a:solidFill>
                  <a:srgbClr val="008013"/>
                </a:solidFill>
                <a:effectLst/>
                <a:latin typeface="Menlo"/>
              </a:rPr>
              <a:t>论文中</a:t>
            </a:r>
            <a:r>
              <a:rPr lang="en-US" altLang="zh-CN" sz="1000" b="0" i="0" dirty="0">
                <a:solidFill>
                  <a:srgbClr val="008013"/>
                </a:solidFill>
                <a:effectLst/>
                <a:latin typeface="Menlo"/>
              </a:rPr>
              <a:t>k</a:t>
            </a:r>
            <a:r>
              <a:rPr lang="zh-CN" altLang="en-US" sz="1000" b="0" i="0" dirty="0">
                <a:solidFill>
                  <a:srgbClr val="008013"/>
                </a:solidFill>
                <a:effectLst/>
                <a:latin typeface="Menlo"/>
              </a:rPr>
              <a:t>为</a:t>
            </a:r>
            <a:r>
              <a:rPr lang="en-US" altLang="zh-CN" sz="1000" b="0" i="0" dirty="0">
                <a:solidFill>
                  <a:srgbClr val="008013"/>
                </a:solidFill>
                <a:effectLst/>
                <a:latin typeface="Menlo"/>
              </a:rPr>
              <a:t>0-based</a:t>
            </a:r>
            <a:r>
              <a:rPr lang="zh-CN" altLang="en-US" sz="1000" b="0" i="0" dirty="0">
                <a:solidFill>
                  <a:srgbClr val="008013"/>
                </a:solidFill>
                <a:effectLst/>
                <a:latin typeface="Menlo"/>
              </a:rPr>
              <a:t>索引</a:t>
            </a:r>
            <a:endParaRPr lang="zh-CN" altLang="en-US" sz="1000" b="0" i="0" dirty="0">
              <a:effectLst/>
              <a:latin typeface="Menlo"/>
            </a:endParaRPr>
          </a:p>
          <a:p>
            <a:pPr>
              <a:buNone/>
            </a:pPr>
            <a:r>
              <a:rPr lang="en-US" altLang="zh-CN" sz="1000" b="0" i="0" dirty="0">
                <a:solidFill>
                  <a:srgbClr val="008013"/>
                </a:solidFill>
                <a:effectLst/>
                <a:latin typeface="Menlo"/>
              </a:rPr>
              <a:t>% </a:t>
            </a:r>
            <a:r>
              <a:rPr lang="zh-CN" altLang="en-US" sz="1000" b="0" i="0" dirty="0">
                <a:solidFill>
                  <a:srgbClr val="008013"/>
                </a:solidFill>
                <a:effectLst/>
                <a:latin typeface="Menlo"/>
              </a:rPr>
              <a:t>提取两段</a:t>
            </a:r>
            <a:r>
              <a:rPr lang="en-US" altLang="zh-CN" sz="1000" b="0" i="0" dirty="0">
                <a:solidFill>
                  <a:srgbClr val="008013"/>
                </a:solidFill>
                <a:effectLst/>
                <a:latin typeface="Menlo"/>
              </a:rPr>
              <a:t>DFT</a:t>
            </a:r>
            <a:r>
              <a:rPr lang="zh-CN" altLang="en-US" sz="1000" b="0" i="0" dirty="0">
                <a:solidFill>
                  <a:srgbClr val="008013"/>
                </a:solidFill>
                <a:effectLst/>
                <a:latin typeface="Menlo"/>
              </a:rPr>
              <a:t>的相位（弧度）</a:t>
            </a:r>
            <a:endParaRPr lang="zh-CN" altLang="en-US" sz="1000" b="0" i="0" dirty="0">
              <a:effectLst/>
              <a:latin typeface="Menlo"/>
            </a:endParaRPr>
          </a:p>
          <a:p>
            <a:pPr>
              <a:buNone/>
            </a:pPr>
            <a:r>
              <a:rPr lang="en-US" altLang="zh-CN" sz="1000" b="0" i="0" dirty="0">
                <a:effectLst/>
                <a:latin typeface="Menlo"/>
              </a:rPr>
              <a:t>phi_k1 = angle(SN1(k1_matlab));</a:t>
            </a:r>
          </a:p>
          <a:p>
            <a:pPr>
              <a:buNone/>
            </a:pPr>
            <a:r>
              <a:rPr lang="en-US" altLang="zh-CN" sz="1000" b="0" i="0" dirty="0">
                <a:effectLst/>
                <a:latin typeface="Menlo"/>
              </a:rPr>
              <a:t>phi_k2 = angle(SN2(k2_matlab));</a:t>
            </a:r>
          </a:p>
          <a:p>
            <a:pPr>
              <a:buNone/>
            </a:pPr>
            <a:r>
              <a:rPr lang="en-US" altLang="zh-CN" sz="1000" b="0" i="0" dirty="0">
                <a:solidFill>
                  <a:srgbClr val="008013"/>
                </a:solidFill>
                <a:effectLst/>
                <a:latin typeface="Menlo"/>
              </a:rPr>
              <a:t>% </a:t>
            </a:r>
            <a:r>
              <a:rPr lang="zh-CN" altLang="en-US" sz="1000" b="0" i="0" dirty="0">
                <a:solidFill>
                  <a:srgbClr val="008013"/>
                </a:solidFill>
                <a:effectLst/>
                <a:latin typeface="Menlo"/>
              </a:rPr>
              <a:t>代入论文公式（</a:t>
            </a:r>
            <a:r>
              <a:rPr lang="en-US" altLang="zh-CN" sz="1000" b="0" i="0" dirty="0">
                <a:solidFill>
                  <a:srgbClr val="008013"/>
                </a:solidFill>
                <a:effectLst/>
                <a:latin typeface="Menlo"/>
              </a:rPr>
              <a:t>12</a:t>
            </a:r>
            <a:r>
              <a:rPr lang="zh-CN" altLang="en-US" sz="1000" b="0" i="0" dirty="0">
                <a:solidFill>
                  <a:srgbClr val="008013"/>
                </a:solidFill>
                <a:effectLst/>
                <a:latin typeface="Menlo"/>
              </a:rPr>
              <a:t>）计算初相（弧度）</a:t>
            </a:r>
            <a:endParaRPr lang="zh-CN" altLang="en-US" sz="1000" b="0" i="0" dirty="0">
              <a:effectLst/>
              <a:latin typeface="Menlo"/>
            </a:endParaRPr>
          </a:p>
          <a:p>
            <a:pPr>
              <a:buNone/>
            </a:pPr>
            <a:r>
              <a:rPr lang="en-US" altLang="zh-CN" sz="1000" b="0" i="0" dirty="0">
                <a:effectLst/>
                <a:latin typeface="Menlo"/>
              </a:rPr>
              <a:t>term1 = (phi_k1 - phi_k2) / pi;</a:t>
            </a:r>
          </a:p>
          <a:p>
            <a:pPr>
              <a:buNone/>
            </a:pPr>
            <a:r>
              <a:rPr lang="en-US" altLang="zh-CN" sz="1000" b="0" i="0" dirty="0">
                <a:effectLst/>
                <a:latin typeface="Menlo"/>
              </a:rPr>
              <a:t>term2 = k1 * (1 - 1/N1);</a:t>
            </a:r>
          </a:p>
          <a:p>
            <a:pPr>
              <a:buNone/>
            </a:pPr>
            <a:r>
              <a:rPr lang="en-US" altLang="zh-CN" sz="1000" b="0" i="0" dirty="0">
                <a:effectLst/>
                <a:latin typeface="Menlo"/>
              </a:rPr>
              <a:t>term3 = k2 * (1 - 1/N2);</a:t>
            </a:r>
          </a:p>
          <a:p>
            <a:pPr>
              <a:buNone/>
            </a:pPr>
            <a:r>
              <a:rPr lang="en-US" altLang="zh-CN" sz="1000" b="0" i="0" dirty="0" err="1">
                <a:effectLst/>
                <a:latin typeface="Menlo"/>
              </a:rPr>
              <a:t>inside_brace</a:t>
            </a:r>
            <a:r>
              <a:rPr lang="en-US" altLang="zh-CN" sz="1000" b="0" i="0" dirty="0">
                <a:effectLst/>
                <a:latin typeface="Menlo"/>
              </a:rPr>
              <a:t> = (N1 / (N1 - N2)) * (term1 + term2 - term3) - k1;</a:t>
            </a:r>
          </a:p>
          <a:p>
            <a:pPr>
              <a:buNone/>
            </a:pPr>
            <a:r>
              <a:rPr lang="en-US" altLang="zh-CN" sz="1000" b="0" i="0" dirty="0">
                <a:effectLst/>
                <a:latin typeface="Menlo"/>
              </a:rPr>
              <a:t>phi0_rad = phi_k1 - pi * (1 - 1/N1) * </a:t>
            </a:r>
            <a:r>
              <a:rPr lang="en-US" altLang="zh-CN" sz="1000" b="0" i="0" dirty="0" err="1">
                <a:effectLst/>
                <a:latin typeface="Menlo"/>
              </a:rPr>
              <a:t>inside_brace</a:t>
            </a:r>
            <a:r>
              <a:rPr lang="en-US" altLang="zh-CN" sz="1000" b="0" i="0" dirty="0">
                <a:effectLst/>
                <a:latin typeface="Menlo"/>
              </a:rPr>
              <a:t>;</a:t>
            </a:r>
          </a:p>
        </p:txBody>
      </p:sp>
      <p:sp>
        <p:nvSpPr>
          <p:cNvPr id="10" name="文本框 9">
            <a:extLst>
              <a:ext uri="{FF2B5EF4-FFF2-40B4-BE49-F238E27FC236}">
                <a16:creationId xmlns:a16="http://schemas.microsoft.com/office/drawing/2014/main" id="{77333500-FC0D-10B9-958F-734FDA99F106}"/>
              </a:ext>
            </a:extLst>
          </p:cNvPr>
          <p:cNvSpPr txBox="1"/>
          <p:nvPr/>
        </p:nvSpPr>
        <p:spPr>
          <a:xfrm>
            <a:off x="5732329" y="399877"/>
            <a:ext cx="3453822" cy="480131"/>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75" normalizeH="0" baseline="0" noProof="0" dirty="0">
                <a:ln>
                  <a:noFill/>
                </a:ln>
                <a:solidFill>
                  <a:srgbClr val="F0F0F0">
                    <a:lumMod val="25000"/>
                  </a:srgbClr>
                </a:solidFill>
                <a:effectLst/>
                <a:uLnTx/>
                <a:uFillTx/>
                <a:latin typeface="+mn-ea"/>
                <a:cs typeface="Poppins SemiBold" panose="02000000000000000000" pitchFamily="2" charset="0"/>
                <a:sym typeface="微软雅黑" panose="020B0503020204020204" charset="-122"/>
              </a:rPr>
              <a:t>理论→代码→验证</a:t>
            </a:r>
            <a:endParaRPr kumimoji="0" lang="ru-RU" altLang="zh-CN" sz="2800" b="1" i="0" u="none" strike="noStrike" kern="1200" cap="none" spc="75" normalizeH="0" baseline="0" noProof="0" dirty="0">
              <a:ln>
                <a:noFill/>
              </a:ln>
              <a:solidFill>
                <a:srgbClr val="F0F0F0">
                  <a:lumMod val="25000"/>
                </a:srgbClr>
              </a:solidFill>
              <a:effectLst/>
              <a:uLnTx/>
              <a:uFillTx/>
              <a:latin typeface="+mn-ea"/>
              <a:cs typeface="Poppins SemiBold" panose="02000000000000000000" pitchFamily="2" charset="0"/>
              <a:sym typeface="微软雅黑" panose="020B0503020204020204" charset="-122"/>
            </a:endParaRPr>
          </a:p>
        </p:txBody>
      </p:sp>
      <p:pic>
        <p:nvPicPr>
          <p:cNvPr id="11" name="图片 10">
            <a:extLst>
              <a:ext uri="{FF2B5EF4-FFF2-40B4-BE49-F238E27FC236}">
                <a16:creationId xmlns:a16="http://schemas.microsoft.com/office/drawing/2014/main" id="{04A49A7E-455E-9638-A22B-3B9B60B26696}"/>
              </a:ext>
            </a:extLst>
          </p:cNvPr>
          <p:cNvPicPr>
            <a:picLocks/>
          </p:cNvPicPr>
          <p:nvPr/>
        </p:nvPicPr>
        <p:blipFill>
          <a:blip r:embed="rId4"/>
          <a:srcRect l="6893" r="6366"/>
          <a:stretch>
            <a:fillRect/>
          </a:stretch>
        </p:blipFill>
        <p:spPr>
          <a:xfrm>
            <a:off x="3093852" y="3904872"/>
            <a:ext cx="2856529" cy="908429"/>
          </a:xfrm>
          <a:prstGeom prst="rect">
            <a:avLst/>
          </a:prstGeom>
        </p:spPr>
      </p:pic>
      <p:pic>
        <p:nvPicPr>
          <p:cNvPr id="12" name="图片 11">
            <a:extLst>
              <a:ext uri="{FF2B5EF4-FFF2-40B4-BE49-F238E27FC236}">
                <a16:creationId xmlns:a16="http://schemas.microsoft.com/office/drawing/2014/main" id="{A7C2DA9C-B903-0338-B579-614F33FD3C2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56104" y="2249465"/>
            <a:ext cx="3332025" cy="1038424"/>
          </a:xfrm>
          <a:prstGeom prst="rect">
            <a:avLst/>
          </a:prstGeom>
          <a:noFill/>
          <a:ln>
            <a:noFill/>
          </a:ln>
        </p:spPr>
      </p:pic>
      <p:sp>
        <p:nvSpPr>
          <p:cNvPr id="13" name="箭头: 下 12">
            <a:extLst>
              <a:ext uri="{FF2B5EF4-FFF2-40B4-BE49-F238E27FC236}">
                <a16:creationId xmlns:a16="http://schemas.microsoft.com/office/drawing/2014/main" id="{9588264A-B8C1-FBA4-C9A0-BEC365BB95F9}"/>
              </a:ext>
            </a:extLst>
          </p:cNvPr>
          <p:cNvSpPr/>
          <p:nvPr/>
        </p:nvSpPr>
        <p:spPr>
          <a:xfrm>
            <a:off x="4369716" y="3393945"/>
            <a:ext cx="377372" cy="428172"/>
          </a:xfrm>
          <a:prstGeom prst="downArrow">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159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93725"/>
          </a:schemeClr>
        </a:solidFill>
        <a:effectLst/>
      </p:bgPr>
    </p:bg>
    <p:spTree>
      <p:nvGrpSpPr>
        <p:cNvPr id="1" name="">
          <a:extLst>
            <a:ext uri="{FF2B5EF4-FFF2-40B4-BE49-F238E27FC236}">
              <a16:creationId xmlns:a16="http://schemas.microsoft.com/office/drawing/2014/main" id="{93C7777D-4B36-2C67-A2AF-7F41C946B44A}"/>
            </a:ext>
          </a:extLst>
        </p:cNvPr>
        <p:cNvGrpSpPr/>
        <p:nvPr/>
      </p:nvGrpSpPr>
      <p:grpSpPr>
        <a:xfrm>
          <a:off x="0" y="0"/>
          <a:ext cx="0" cy="0"/>
          <a:chOff x="0" y="0"/>
          <a:chExt cx="0" cy="0"/>
        </a:xfrm>
      </p:grpSpPr>
      <p:sp>
        <p:nvSpPr>
          <p:cNvPr id="16" name="矩形 15">
            <a:extLst>
              <a:ext uri="{FF2B5EF4-FFF2-40B4-BE49-F238E27FC236}">
                <a16:creationId xmlns:a16="http://schemas.microsoft.com/office/drawing/2014/main" id="{475625AD-F4CD-D6E6-7D25-2E9E6320BA52}"/>
              </a:ext>
            </a:extLst>
          </p:cNvPr>
          <p:cNvSpPr/>
          <p:nvPr/>
        </p:nvSpPr>
        <p:spPr>
          <a:xfrm>
            <a:off x="144304" y="142399"/>
            <a:ext cx="8854916" cy="485870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gency FB"/>
              <a:ea typeface="微软雅黑"/>
              <a:cs typeface="+mn-cs"/>
            </a:endParaRPr>
          </a:p>
        </p:txBody>
      </p:sp>
      <p:grpSp>
        <p:nvGrpSpPr>
          <p:cNvPr id="19" name="组合 18">
            <a:extLst>
              <a:ext uri="{FF2B5EF4-FFF2-40B4-BE49-F238E27FC236}">
                <a16:creationId xmlns:a16="http://schemas.microsoft.com/office/drawing/2014/main" id="{6CCDE7AE-05A3-C7F2-513E-D629012946AA}"/>
              </a:ext>
            </a:extLst>
          </p:cNvPr>
          <p:cNvGrpSpPr/>
          <p:nvPr/>
        </p:nvGrpSpPr>
        <p:grpSpPr>
          <a:xfrm>
            <a:off x="819627" y="812007"/>
            <a:ext cx="7508081" cy="3470434"/>
            <a:chOff x="1721" y="1705"/>
            <a:chExt cx="15765" cy="7287"/>
          </a:xfrm>
        </p:grpSpPr>
        <p:cxnSp>
          <p:nvCxnSpPr>
            <p:cNvPr id="20" name="肘形连接符 19">
              <a:extLst>
                <a:ext uri="{FF2B5EF4-FFF2-40B4-BE49-F238E27FC236}">
                  <a16:creationId xmlns:a16="http://schemas.microsoft.com/office/drawing/2014/main" id="{4BFD153A-0718-C401-5411-B4AE16C1593C}"/>
                </a:ext>
              </a:extLst>
            </p:cNvPr>
            <p:cNvCxnSpPr/>
            <p:nvPr/>
          </p:nvCxnSpPr>
          <p:spPr>
            <a:xfrm flipV="1">
              <a:off x="1743" y="1741"/>
              <a:ext cx="1739" cy="742"/>
            </a:xfrm>
            <a:prstGeom prst="bentConnector3">
              <a:avLst>
                <a:gd name="adj1" fmla="val -197"/>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肘形连接符 21">
              <a:extLst>
                <a:ext uri="{FF2B5EF4-FFF2-40B4-BE49-F238E27FC236}">
                  <a16:creationId xmlns:a16="http://schemas.microsoft.com/office/drawing/2014/main" id="{449B8DAD-FBDE-BAF7-0416-F9BECA81FB5D}"/>
                </a:ext>
              </a:extLst>
            </p:cNvPr>
            <p:cNvCxnSpPr/>
            <p:nvPr/>
          </p:nvCxnSpPr>
          <p:spPr>
            <a:xfrm>
              <a:off x="15771" y="1705"/>
              <a:ext cx="1715" cy="779"/>
            </a:xfrm>
            <a:prstGeom prst="bentConnector3">
              <a:avLst>
                <a:gd name="adj1" fmla="val 10089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648BBFD3-8B89-9663-CDAE-C675CE9FF37C}"/>
                </a:ext>
              </a:extLst>
            </p:cNvPr>
            <p:cNvCxnSpPr/>
            <p:nvPr/>
          </p:nvCxnSpPr>
          <p:spPr>
            <a:xfrm>
              <a:off x="1721" y="8177"/>
              <a:ext cx="1839" cy="815"/>
            </a:xfrm>
            <a:prstGeom prst="bentConnector3">
              <a:avLst>
                <a:gd name="adj1" fmla="val -100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肘形连接符 25">
              <a:extLst>
                <a:ext uri="{FF2B5EF4-FFF2-40B4-BE49-F238E27FC236}">
                  <a16:creationId xmlns:a16="http://schemas.microsoft.com/office/drawing/2014/main" id="{571F596A-857B-1BB8-5D5F-A57B5B899FCB}"/>
                </a:ext>
              </a:extLst>
            </p:cNvPr>
            <p:cNvCxnSpPr/>
            <p:nvPr/>
          </p:nvCxnSpPr>
          <p:spPr>
            <a:xfrm flipV="1">
              <a:off x="15578" y="8000"/>
              <a:ext cx="1908" cy="992"/>
            </a:xfrm>
            <a:prstGeom prst="bentConnector3">
              <a:avLst>
                <a:gd name="adj1" fmla="val 9917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29" name="直接连接符 28">
            <a:extLst>
              <a:ext uri="{FF2B5EF4-FFF2-40B4-BE49-F238E27FC236}">
                <a16:creationId xmlns:a16="http://schemas.microsoft.com/office/drawing/2014/main" id="{67BDD9BD-D744-6273-FB9B-EC068DC7EFB1}"/>
              </a:ext>
            </a:extLst>
          </p:cNvPr>
          <p:cNvCxnSpPr/>
          <p:nvPr/>
        </p:nvCxnSpPr>
        <p:spPr>
          <a:xfrm>
            <a:off x="1527017" y="2788905"/>
            <a:ext cx="6090426" cy="13143"/>
          </a:xfrm>
          <a:prstGeom prst="line">
            <a:avLst/>
          </a:prstGeom>
          <a:ln w="15875">
            <a:solidFill>
              <a:schemeClr val="bg1"/>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2" name="文本框 39">
            <a:extLst>
              <a:ext uri="{FF2B5EF4-FFF2-40B4-BE49-F238E27FC236}">
                <a16:creationId xmlns:a16="http://schemas.microsoft.com/office/drawing/2014/main" id="{947542D9-C8A8-C715-B7BA-48C108026EBD}"/>
              </a:ext>
            </a:extLst>
          </p:cNvPr>
          <p:cNvSpPr txBox="1"/>
          <p:nvPr/>
        </p:nvSpPr>
        <p:spPr>
          <a:xfrm>
            <a:off x="1950006" y="1780952"/>
            <a:ext cx="5667437" cy="807913"/>
          </a:xfrm>
          <a:prstGeom prst="rect">
            <a:avLst/>
          </a:prstGeom>
          <a:noFill/>
          <a:effectLst>
            <a:outerShdw blurRad="50800" dist="38100" dir="2700000" algn="tl" rotWithShape="0">
              <a:prstClr val="black">
                <a:alpha val="40000"/>
              </a:prstClr>
            </a:outerShdw>
          </a:effectLst>
        </p:spPr>
        <p:txBody>
          <a:bodyPr wrap="square" lIns="68580" tIns="3429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600" normalizeH="0" baseline="0" noProof="0" dirty="0">
                <a:ln>
                  <a:noFill/>
                </a:ln>
                <a:effectLst/>
                <a:uLnTx/>
                <a:uFillTx/>
                <a:latin typeface="微软雅黑" panose="020B0503020204020204" charset="-122"/>
                <a:ea typeface="微软雅黑" panose="020B0503020204020204" charset="-122"/>
                <a:cs typeface="+mn-cs"/>
              </a:rPr>
              <a:t>感谢观看</a:t>
            </a:r>
            <a:r>
              <a:rPr lang="zh-CN" altLang="en-US" sz="4800" b="1" spc="600" dirty="0">
                <a:latin typeface="微软雅黑" panose="020B0503020204020204" charset="-122"/>
                <a:ea typeface="微软雅黑" panose="020B0503020204020204" charset="-122"/>
              </a:rPr>
              <a:t>！</a:t>
            </a:r>
            <a:endParaRPr kumimoji="0" lang="en-US" altLang="zh-CN" sz="4800" b="1" i="0" u="none" strike="noStrike" kern="1200" cap="none" spc="600" normalizeH="0" baseline="0" noProof="0" dirty="0">
              <a:ln>
                <a:noFill/>
              </a:ln>
              <a:effectLst/>
              <a:uLnTx/>
              <a:uFillTx/>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528859516"/>
      </p:ext>
    </p:extLst>
  </p:cSld>
  <p:clrMapOvr>
    <a:masterClrMapping/>
  </p:clrMapOvr>
  <mc:AlternateContent xmlns:mc="http://schemas.openxmlformats.org/markup-compatibility/2006">
    <mc:Choice xmlns:p14="http://schemas.microsoft.com/office/powerpoint/2010/main" Requires="p14">
      <p:transition spd="slow" p14:dur="1500" advTm="7000">
        <p:split orient="vert"/>
      </p:transition>
    </mc:Choice>
    <mc:Fallback>
      <p:transition spd="slow" advTm="7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edge">
                                      <p:cBhvr>
                                        <p:cTn id="7" dur="500"/>
                                        <p:tgtEl>
                                          <p:spTgt spid="16"/>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p:tgtEl>
                                          <p:spTgt spid="32"/>
                                        </p:tgtEl>
                                        <p:attrNameLst>
                                          <p:attrName>ppt_y</p:attrName>
                                        </p:attrNameLst>
                                      </p:cBhvr>
                                      <p:tavLst>
                                        <p:tav tm="0">
                                          <p:val>
                                            <p:strVal val="#ppt_y+#ppt_h*1.125000"/>
                                          </p:val>
                                        </p:tav>
                                        <p:tav tm="100000">
                                          <p:val>
                                            <p:strVal val="#ppt_y"/>
                                          </p:val>
                                        </p:tav>
                                      </p:tavLst>
                                    </p:anim>
                                    <p:animEffect transition="in" filter="wipe(up)">
                                      <p:cBhvr>
                                        <p:cTn id="17" dur="500"/>
                                        <p:tgtEl>
                                          <p:spTgt spid="3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144304" y="142399"/>
            <a:ext cx="8854916" cy="4858703"/>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6" name="组合 5"/>
          <p:cNvGrpSpPr/>
          <p:nvPr/>
        </p:nvGrpSpPr>
        <p:grpSpPr>
          <a:xfrm>
            <a:off x="3709036" y="791528"/>
            <a:ext cx="1726406" cy="1726406"/>
            <a:chOff x="7840" y="1666"/>
            <a:chExt cx="3872" cy="3872"/>
          </a:xfrm>
        </p:grpSpPr>
        <p:sp>
          <p:nvSpPr>
            <p:cNvPr id="4" name="椭圆 3"/>
            <p:cNvSpPr/>
            <p:nvPr/>
          </p:nvSpPr>
          <p:spPr>
            <a:xfrm>
              <a:off x="7840" y="1666"/>
              <a:ext cx="3872" cy="3872"/>
            </a:xfrm>
            <a:prstGeom prst="ellipse">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7840" y="1666"/>
              <a:ext cx="3872" cy="387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768090" y="1368743"/>
            <a:ext cx="1607820" cy="571500"/>
          </a:xfrm>
          <a:prstGeom prst="rect">
            <a:avLst/>
          </a:prstGeom>
          <a:noFill/>
        </p:spPr>
        <p:txBody>
          <a:bodyPr wrap="square" lIns="68580" tIns="34290" rIns="68580" bIns="34290" rtlCol="0">
            <a:spAutoFit/>
          </a:bodyPr>
          <a:lstStyle/>
          <a:p>
            <a:pPr algn="ctr"/>
            <a:r>
              <a:rPr lang="en-US" altLang="zh-CN" sz="3300">
                <a:solidFill>
                  <a:schemeClr val="bg1"/>
                </a:solidFill>
                <a:latin typeface="Franklin Gothic Demi Cond" panose="020B0706030402020204" charset="0"/>
              </a:rPr>
              <a:t>Part One</a:t>
            </a:r>
            <a:r>
              <a:rPr lang="en-US" altLang="zh-CN" sz="3000">
                <a:solidFill>
                  <a:schemeClr val="bg1"/>
                </a:solidFill>
                <a:latin typeface="Franklin Gothic Demi Cond" panose="020B0706030402020204" charset="0"/>
              </a:rPr>
              <a:t> </a:t>
            </a:r>
          </a:p>
        </p:txBody>
      </p:sp>
      <p:sp>
        <p:nvSpPr>
          <p:cNvPr id="11" name="文本框 10"/>
          <p:cNvSpPr txBox="1"/>
          <p:nvPr/>
        </p:nvSpPr>
        <p:spPr>
          <a:xfrm>
            <a:off x="2765107" y="2848451"/>
            <a:ext cx="3612833" cy="500137"/>
          </a:xfrm>
          <a:prstGeom prst="rect">
            <a:avLst/>
          </a:prstGeom>
          <a:noFill/>
        </p:spPr>
        <p:txBody>
          <a:bodyPr wrap="square" lIns="68580" tIns="34290" rIns="68580" bIns="34290" rtlCol="0">
            <a:spAutoFit/>
          </a:bodyPr>
          <a:lstStyle/>
          <a:p>
            <a:pPr algn="ctr"/>
            <a:r>
              <a:rPr lang="zh-CN" altLang="en-US" sz="2800" dirty="0">
                <a:solidFill>
                  <a:schemeClr val="tx1">
                    <a:lumMod val="65000"/>
                    <a:lumOff val="35000"/>
                  </a:schemeClr>
                </a:solidFill>
                <a:latin typeface="微软雅黑" panose="020B0503020204020204" charset="-122"/>
                <a:ea typeface="微软雅黑" panose="020B0503020204020204" charset="-122"/>
                <a:sym typeface="+mn-ea"/>
              </a:rPr>
              <a:t>课程框架及内容</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500"/>
                                        <p:tgtEl>
                                          <p:spTgt spid="3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edge">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1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7"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42F957-55ED-10DB-5540-2E310E7EA7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85" y="478025"/>
            <a:ext cx="7191029" cy="4187449"/>
          </a:xfrm>
          <a:prstGeom prst="rect">
            <a:avLst/>
          </a:prstGeom>
        </p:spPr>
      </p:pic>
    </p:spTree>
    <p:extLst>
      <p:ext uri="{BB962C8B-B14F-4D97-AF65-F5344CB8AC3E}">
        <p14:creationId xmlns:p14="http://schemas.microsoft.com/office/powerpoint/2010/main" val="21603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F749F-6829-D290-65BF-5F672BBADFE4}"/>
            </a:ext>
          </a:extLst>
        </p:cNvPr>
        <p:cNvGrpSpPr/>
        <p:nvPr/>
      </p:nvGrpSpPr>
      <p:grpSpPr>
        <a:xfrm>
          <a:off x="0" y="0"/>
          <a:ext cx="0" cy="0"/>
          <a:chOff x="0" y="0"/>
          <a:chExt cx="0" cy="0"/>
        </a:xfrm>
      </p:grpSpPr>
      <p:sp>
        <p:nvSpPr>
          <p:cNvPr id="34" name="矩形 33">
            <a:extLst>
              <a:ext uri="{FF2B5EF4-FFF2-40B4-BE49-F238E27FC236}">
                <a16:creationId xmlns:a16="http://schemas.microsoft.com/office/drawing/2014/main" id="{E5DF9694-FCE8-495F-C9E2-F7AB55FC1CA5}"/>
              </a:ext>
            </a:extLst>
          </p:cNvPr>
          <p:cNvSpPr/>
          <p:nvPr/>
        </p:nvSpPr>
        <p:spPr>
          <a:xfrm>
            <a:off x="144304" y="142399"/>
            <a:ext cx="8854916" cy="4858703"/>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6" name="组合 5">
            <a:extLst>
              <a:ext uri="{FF2B5EF4-FFF2-40B4-BE49-F238E27FC236}">
                <a16:creationId xmlns:a16="http://schemas.microsoft.com/office/drawing/2014/main" id="{7025EC16-7BC0-B147-6B97-9F1803A20031}"/>
              </a:ext>
            </a:extLst>
          </p:cNvPr>
          <p:cNvGrpSpPr/>
          <p:nvPr/>
        </p:nvGrpSpPr>
        <p:grpSpPr>
          <a:xfrm>
            <a:off x="3709036" y="791528"/>
            <a:ext cx="1726406" cy="1726406"/>
            <a:chOff x="7840" y="1666"/>
            <a:chExt cx="3872" cy="3872"/>
          </a:xfrm>
        </p:grpSpPr>
        <p:sp>
          <p:nvSpPr>
            <p:cNvPr id="4" name="椭圆 3">
              <a:extLst>
                <a:ext uri="{FF2B5EF4-FFF2-40B4-BE49-F238E27FC236}">
                  <a16:creationId xmlns:a16="http://schemas.microsoft.com/office/drawing/2014/main" id="{4CB08CCA-CF3C-5E80-00D5-D6DAD7B4A96B}"/>
                </a:ext>
              </a:extLst>
            </p:cNvPr>
            <p:cNvSpPr/>
            <p:nvPr/>
          </p:nvSpPr>
          <p:spPr>
            <a:xfrm>
              <a:off x="7840" y="1666"/>
              <a:ext cx="3872" cy="3872"/>
            </a:xfrm>
            <a:prstGeom prst="ellipse">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69BBC5B-96DE-4990-BA77-DD368A39D038}"/>
                </a:ext>
              </a:extLst>
            </p:cNvPr>
            <p:cNvSpPr/>
            <p:nvPr/>
          </p:nvSpPr>
          <p:spPr>
            <a:xfrm>
              <a:off x="7840" y="1666"/>
              <a:ext cx="3872" cy="3872"/>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DF664386-86A0-558F-556E-825DA18E778C}"/>
              </a:ext>
            </a:extLst>
          </p:cNvPr>
          <p:cNvSpPr txBox="1"/>
          <p:nvPr/>
        </p:nvSpPr>
        <p:spPr>
          <a:xfrm>
            <a:off x="3768090" y="1368743"/>
            <a:ext cx="1607820" cy="571500"/>
          </a:xfrm>
          <a:prstGeom prst="rect">
            <a:avLst/>
          </a:prstGeom>
          <a:noFill/>
        </p:spPr>
        <p:txBody>
          <a:bodyPr wrap="square" lIns="68580" tIns="34290" rIns="68580" bIns="34290" rtlCol="0">
            <a:spAutoFit/>
          </a:bodyPr>
          <a:lstStyle/>
          <a:p>
            <a:pPr algn="ctr"/>
            <a:r>
              <a:rPr lang="en-US" altLang="zh-CN" sz="3300" dirty="0">
                <a:solidFill>
                  <a:schemeClr val="bg1"/>
                </a:solidFill>
                <a:latin typeface="Franklin Gothic Demi Cond" panose="020B0706030402020204" charset="0"/>
              </a:rPr>
              <a:t>Part Two</a:t>
            </a:r>
            <a:endParaRPr lang="en-US" altLang="zh-CN" sz="3000" dirty="0">
              <a:solidFill>
                <a:schemeClr val="bg1"/>
              </a:solidFill>
              <a:latin typeface="Franklin Gothic Demi Cond" panose="020B0706030402020204" charset="0"/>
            </a:endParaRPr>
          </a:p>
        </p:txBody>
      </p:sp>
      <p:sp>
        <p:nvSpPr>
          <p:cNvPr id="11" name="文本框 10">
            <a:extLst>
              <a:ext uri="{FF2B5EF4-FFF2-40B4-BE49-F238E27FC236}">
                <a16:creationId xmlns:a16="http://schemas.microsoft.com/office/drawing/2014/main" id="{8096C63A-BBF8-1C2F-8842-A741FE7F4868}"/>
              </a:ext>
            </a:extLst>
          </p:cNvPr>
          <p:cNvSpPr txBox="1"/>
          <p:nvPr/>
        </p:nvSpPr>
        <p:spPr>
          <a:xfrm>
            <a:off x="2765107" y="2848451"/>
            <a:ext cx="3612833" cy="500137"/>
          </a:xfrm>
          <a:prstGeom prst="rect">
            <a:avLst/>
          </a:prstGeom>
          <a:noFill/>
        </p:spPr>
        <p:txBody>
          <a:bodyPr wrap="square" lIns="68580" tIns="34290" rIns="68580" bIns="34290" rtlCol="0">
            <a:spAutoFit/>
          </a:bodyPr>
          <a:lstStyle/>
          <a:p>
            <a:pPr algn="ctr"/>
            <a:r>
              <a:rPr lang="zh-CN" altLang="en-US" sz="2800" dirty="0">
                <a:solidFill>
                  <a:schemeClr val="tx1">
                    <a:lumMod val="65000"/>
                    <a:lumOff val="35000"/>
                  </a:schemeClr>
                </a:solidFill>
                <a:latin typeface="微软雅黑" panose="020B0503020204020204" charset="-122"/>
                <a:ea typeface="微软雅黑" panose="020B0503020204020204" charset="-122"/>
                <a:sym typeface="+mn-ea"/>
              </a:rPr>
              <a:t>问题解决 知识理解</a:t>
            </a:r>
          </a:p>
        </p:txBody>
      </p:sp>
    </p:spTree>
    <p:extLst>
      <p:ext uri="{BB962C8B-B14F-4D97-AF65-F5344CB8AC3E}">
        <p14:creationId xmlns:p14="http://schemas.microsoft.com/office/powerpoint/2010/main" val="39485033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500"/>
                                        <p:tgtEl>
                                          <p:spTgt spid="3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edge">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1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7"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B1496BF0-6FAE-31E9-002A-FD969ECF9664}"/>
              </a:ext>
            </a:extLst>
          </p:cNvPr>
          <p:cNvPicPr>
            <a:picLocks/>
          </p:cNvPicPr>
          <p:nvPr/>
        </p:nvPicPr>
        <p:blipFill>
          <a:blip r:embed="rId3">
            <a:extLst>
              <a:ext uri="{28A0092B-C50C-407E-A947-70E740481C1C}">
                <a14:useLocalDpi xmlns:a14="http://schemas.microsoft.com/office/drawing/2010/main" val="0"/>
              </a:ext>
            </a:extLst>
          </a:blip>
          <a:srcRect l="8737" r="6182"/>
          <a:stretch>
            <a:fillRect/>
          </a:stretch>
        </p:blipFill>
        <p:spPr bwMode="auto">
          <a:xfrm>
            <a:off x="521541" y="973011"/>
            <a:ext cx="3686128" cy="1751530"/>
          </a:xfrm>
          <a:prstGeom prst="rect">
            <a:avLst/>
          </a:prstGeom>
          <a:noFill/>
          <a:ln>
            <a:noFill/>
          </a:ln>
        </p:spPr>
      </p:pic>
      <p:sp>
        <p:nvSpPr>
          <p:cNvPr id="7" name="Заголовок 1"/>
          <p:cNvSpPr txBox="1"/>
          <p:nvPr/>
        </p:nvSpPr>
        <p:spPr>
          <a:xfrm>
            <a:off x="1584301" y="312800"/>
            <a:ext cx="5967663" cy="507420"/>
          </a:xfrm>
          <a:prstGeom prst="rect">
            <a:avLst/>
          </a:prstGeom>
        </p:spPr>
        <p:txBody>
          <a:bodyPr lIns="68580" tIns="34290" rIns="68580" bIns="3429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000" b="1" spc="75" dirty="0">
                <a:solidFill>
                  <a:schemeClr val="bg2">
                    <a:lumMod val="25000"/>
                  </a:schemeClr>
                </a:solidFill>
                <a:latin typeface="微软雅黑" panose="020B0503020204020204" charset="-122"/>
                <a:ea typeface="微软雅黑" panose="020B0503020204020204" charset="-122"/>
                <a:cs typeface="Poppins SemiBold" panose="02000000000000000000" pitchFamily="2" charset="0"/>
                <a:sym typeface="微软雅黑" panose="020B0503020204020204" charset="-122"/>
              </a:rPr>
              <a:t>底层原理 数学公式推导</a:t>
            </a:r>
            <a:endParaRPr lang="ru-RU" sz="3000" b="1" spc="75" dirty="0">
              <a:solidFill>
                <a:schemeClr val="bg2">
                  <a:lumMod val="25000"/>
                </a:schemeClr>
              </a:solidFill>
              <a:latin typeface="微软雅黑" panose="020B0503020204020204" charset="-122"/>
              <a:ea typeface="微软雅黑" panose="020B0503020204020204" charset="-122"/>
              <a:cs typeface="Poppins SemiBold" panose="02000000000000000000" pitchFamily="2" charset="0"/>
              <a:sym typeface="微软雅黑" panose="020B0503020204020204"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64" y="160009"/>
            <a:ext cx="1490504" cy="406501"/>
          </a:xfrm>
          <a:prstGeom prst="rect">
            <a:avLst/>
          </a:prstGeom>
        </p:spPr>
      </p:pic>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46CE1108-0894-2D18-25D4-43560E3277A6}"/>
                  </a:ext>
                </a:extLst>
              </p:cNvPr>
              <p:cNvSpPr txBox="1"/>
              <p:nvPr/>
            </p:nvSpPr>
            <p:spPr>
              <a:xfrm>
                <a:off x="4568132" y="719044"/>
                <a:ext cx="4275784" cy="4324710"/>
              </a:xfrm>
              <a:prstGeom prst="rect">
                <a:avLst/>
              </a:prstGeom>
              <a:noFill/>
            </p:spPr>
            <p:txBody>
              <a:bodyPr wrap="square">
                <a:spAutoFit/>
              </a:bodyPr>
              <a:lstStyle/>
              <a:p>
                <a:pPr indent="306070" algn="just" latinLnBrk="1">
                  <a:lnSpc>
                    <a:spcPct val="150000"/>
                  </a:lnSpc>
                  <a:buNone/>
                </a:pPr>
                <a:r>
                  <a:rPr lang="zh-CN" altLang="zh-CN" sz="1000" b="1" kern="100" dirty="0">
                    <a:effectLst/>
                    <a:latin typeface="Times New Roman" panose="02020603050405020304" pitchFamily="18" charset="0"/>
                    <a:ea typeface="宋体" panose="02010600030101010101" pitchFamily="2" charset="-122"/>
                  </a:rPr>
                  <a:t>但为什么实际的协方差矩阵左上右下对角线元素在</a:t>
                </a:r>
                <a:r>
                  <a:rPr lang="en-US" altLang="zh-CN" sz="1000" b="1" kern="100" dirty="0">
                    <a:effectLst/>
                    <a:latin typeface="Times New Roman" panose="02020603050405020304" pitchFamily="18" charset="0"/>
                    <a:ea typeface="宋体" panose="02010600030101010101" pitchFamily="2" charset="-122"/>
                  </a:rPr>
                  <a:t>1</a:t>
                </a:r>
                <a:r>
                  <a:rPr lang="zh-CN" altLang="zh-CN" sz="1000" b="1" kern="100" dirty="0">
                    <a:effectLst/>
                    <a:latin typeface="Times New Roman" panose="02020603050405020304" pitchFamily="18" charset="0"/>
                    <a:ea typeface="宋体" panose="02010600030101010101" pitchFamily="2" charset="-122"/>
                  </a:rPr>
                  <a:t>附近波动，而实际的相关系数矩阵始终为精准的</a:t>
                </a:r>
                <a:r>
                  <a:rPr lang="en-US" altLang="zh-CN" sz="1000" b="1" kern="100" dirty="0">
                    <a:effectLst/>
                    <a:latin typeface="Times New Roman" panose="02020603050405020304" pitchFamily="18" charset="0"/>
                    <a:ea typeface="宋体" panose="02010600030101010101" pitchFamily="2" charset="-122"/>
                  </a:rPr>
                  <a:t>1</a:t>
                </a:r>
                <a:r>
                  <a:rPr lang="zh-CN" altLang="zh-CN" sz="1000" b="1" kern="100" dirty="0">
                    <a:effectLst/>
                    <a:latin typeface="Times New Roman" panose="02020603050405020304" pitchFamily="18" charset="0"/>
                    <a:ea typeface="宋体" panose="02010600030101010101" pitchFamily="2" charset="-122"/>
                  </a:rPr>
                  <a:t>呢？</a:t>
                </a:r>
                <a:endParaRPr lang="en-US" altLang="zh-CN" sz="1000" b="1" kern="100" dirty="0">
                  <a:latin typeface="Times New Roman" panose="02020603050405020304" pitchFamily="18" charset="0"/>
                  <a:ea typeface="宋体" panose="02010600030101010101" pitchFamily="2" charset="-122"/>
                </a:endParaRPr>
              </a:p>
              <a:p>
                <a:pPr indent="306070" algn="just" latinLnBrk="1">
                  <a:lnSpc>
                    <a:spcPct val="150000"/>
                  </a:lnSpc>
                  <a:buNone/>
                </a:pPr>
                <a:r>
                  <a:rPr lang="zh-CN" altLang="zh-CN" sz="1000" kern="100" dirty="0">
                    <a:effectLst/>
                    <a:latin typeface="Times New Roman" panose="02020603050405020304" pitchFamily="18" charset="0"/>
                    <a:ea typeface="宋体" panose="02010600030101010101" pitchFamily="2" charset="-122"/>
                  </a:rPr>
                  <a:t>协方差矩阵的对角线元素定义：</a:t>
                </a:r>
              </a:p>
              <a:p>
                <a:pPr algn="just" latinLnBrk="1">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1000" kern="100">
                          <a:effectLst/>
                          <a:latin typeface="Cambria Math" panose="02040503050406030204" pitchFamily="18" charset="0"/>
                          <a:ea typeface="宋体" panose="02010600030101010101" pitchFamily="2" charset="-122"/>
                        </a:rPr>
                        <m:t>Var</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f>
                        <m:fPr>
                          <m:ctrlPr>
                            <a:rPr lang="zh-CN" altLang="zh-CN" sz="1000" i="1" kern="100">
                              <a:effectLst/>
                              <a:latin typeface="Cambria Math" panose="02040503050406030204" pitchFamily="18" charset="0"/>
                              <a:ea typeface="Cambria Math" panose="02040503050406030204" pitchFamily="18" charset="0"/>
                            </a:rPr>
                          </m:ctrlPr>
                        </m:fPr>
                        <m:num>
                          <m:r>
                            <a:rPr lang="en-US" altLang="zh-CN" sz="1000" i="1" kern="100">
                              <a:effectLst/>
                              <a:latin typeface="Cambria Math" panose="02040503050406030204" pitchFamily="18" charset="0"/>
                              <a:ea typeface="宋体" panose="02010600030101010101" pitchFamily="2" charset="-122"/>
                            </a:rPr>
                            <m:t>1</m:t>
                          </m:r>
                        </m:num>
                        <m:den>
                          <m:r>
                            <a:rPr lang="en-US" altLang="zh-CN" sz="1000" i="1" kern="100">
                              <a:effectLst/>
                              <a:latin typeface="Cambria Math" panose="02040503050406030204" pitchFamily="18" charset="0"/>
                              <a:ea typeface="宋体" panose="02010600030101010101" pitchFamily="2" charset="-122"/>
                            </a:rPr>
                            <m:t>𝑁</m:t>
                          </m:r>
                          <m:r>
                            <a:rPr lang="en-US" altLang="zh-CN" sz="1000" i="1" kern="100">
                              <a:effectLst/>
                              <a:latin typeface="Cambria Math" panose="02040503050406030204" pitchFamily="18" charset="0"/>
                              <a:ea typeface="宋体" panose="02010600030101010101" pitchFamily="2" charset="-122"/>
                            </a:rPr>
                            <m:t>−1</m:t>
                          </m:r>
                        </m:den>
                      </m:f>
                      <m:nary>
                        <m:naryPr>
                          <m:chr m:val="∑"/>
                          <m:limLoc m:val="undOvr"/>
                          <m:ctrlPr>
                            <a:rPr lang="zh-CN" altLang="zh-CN" sz="1000" i="1" kern="100">
                              <a:effectLst/>
                              <a:latin typeface="Cambria Math" panose="02040503050406030204" pitchFamily="18" charset="0"/>
                              <a:ea typeface="Cambria Math" panose="02040503050406030204" pitchFamily="18" charset="0"/>
                            </a:rPr>
                          </m:ctrlPr>
                        </m:naryPr>
                        <m:sub>
                          <m:r>
                            <a:rPr lang="en-US" altLang="zh-CN" sz="1000" i="1" kern="100">
                              <a:effectLst/>
                              <a:latin typeface="Cambria Math" panose="02040503050406030204" pitchFamily="18" charset="0"/>
                              <a:ea typeface="宋体" panose="02010600030101010101" pitchFamily="2" charset="-122"/>
                            </a:rPr>
                            <m:t>𝑖</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1</m:t>
                          </m:r>
                        </m:sub>
                        <m:sup>
                          <m:r>
                            <a:rPr lang="en-US" altLang="zh-CN" sz="1000" i="1" kern="100">
                              <a:effectLst/>
                              <a:latin typeface="Cambria Math" panose="02040503050406030204" pitchFamily="18" charset="0"/>
                              <a:ea typeface="宋体" panose="02010600030101010101" pitchFamily="2" charset="-122"/>
                            </a:rPr>
                            <m:t>𝑁</m:t>
                          </m:r>
                        </m:sup>
                        <m:e>
                          <m:sSup>
                            <m:sSupPr>
                              <m:ctrlPr>
                                <a:rPr lang="zh-CN" altLang="zh-CN" sz="1000" i="1" kern="100">
                                  <a:effectLst/>
                                  <a:latin typeface="Cambria Math" panose="02040503050406030204" pitchFamily="18" charset="0"/>
                                  <a:ea typeface="Cambria Math" panose="02040503050406030204" pitchFamily="18" charset="0"/>
                                </a:rPr>
                              </m:ctrlPr>
                            </m:sSupPr>
                            <m:e>
                              <m:d>
                                <m:dPr>
                                  <m:ctrlPr>
                                    <a:rPr lang="zh-CN" altLang="zh-CN" sz="1000" i="1" kern="100">
                                      <a:effectLst/>
                                      <a:latin typeface="Cambria Math" panose="02040503050406030204" pitchFamily="18" charset="0"/>
                                      <a:ea typeface="Cambria Math" panose="02040503050406030204" pitchFamily="18" charset="0"/>
                                    </a:rPr>
                                  </m:ctrlPr>
                                </m:dPr>
                                <m:e>
                                  <m:sSub>
                                    <m:sSubPr>
                                      <m:ctrlPr>
                                        <a:rPr lang="zh-CN" altLang="zh-CN" sz="1000" i="1" kern="100">
                                          <a:effectLst/>
                                          <a:latin typeface="Cambria Math" panose="02040503050406030204" pitchFamily="18" charset="0"/>
                                          <a:ea typeface="Cambria Math" panose="02040503050406030204" pitchFamily="18" charset="0"/>
                                        </a:rPr>
                                      </m:ctrlPr>
                                    </m:sSubPr>
                                    <m:e>
                                      <m:r>
                                        <a:rPr lang="en-US" altLang="zh-CN" sz="1000" i="1" kern="100">
                                          <a:effectLst/>
                                          <a:latin typeface="Cambria Math" panose="02040503050406030204" pitchFamily="18" charset="0"/>
                                          <a:ea typeface="宋体" panose="02010600030101010101" pitchFamily="2" charset="-122"/>
                                        </a:rPr>
                                        <m:t>𝑋</m:t>
                                      </m:r>
                                    </m:e>
                                    <m:sub>
                                      <m:r>
                                        <a:rPr lang="en-US" altLang="zh-CN" sz="1000" i="1" kern="100">
                                          <a:effectLst/>
                                          <a:latin typeface="Cambria Math" panose="02040503050406030204" pitchFamily="18" charset="0"/>
                                          <a:ea typeface="宋体" panose="02010600030101010101" pitchFamily="2" charset="-122"/>
                                        </a:rPr>
                                        <m:t>𝑖</m:t>
                                      </m:r>
                                    </m:sub>
                                  </m:sSub>
                                  <m:r>
                                    <a:rPr lang="en-US" altLang="zh-CN" sz="1000" i="1" kern="100">
                                      <a:effectLst/>
                                      <a:latin typeface="Cambria Math" panose="02040503050406030204" pitchFamily="18" charset="0"/>
                                      <a:ea typeface="宋体" panose="02010600030101010101" pitchFamily="2" charset="-122"/>
                                    </a:rPr>
                                    <m:t>−</m:t>
                                  </m:r>
                                  <m:acc>
                                    <m:accPr>
                                      <m:chr m:val="‾"/>
                                      <m:ctrlPr>
                                        <a:rPr lang="zh-CN" altLang="zh-CN" sz="1000" i="1" kern="100">
                                          <a:effectLst/>
                                          <a:latin typeface="Cambria Math" panose="02040503050406030204" pitchFamily="18" charset="0"/>
                                          <a:ea typeface="Cambria Math" panose="02040503050406030204" pitchFamily="18" charset="0"/>
                                        </a:rPr>
                                      </m:ctrlPr>
                                    </m:accPr>
                                    <m:e>
                                      <m:r>
                                        <a:rPr lang="en-US" altLang="zh-CN" sz="1000" i="1" kern="100">
                                          <a:effectLst/>
                                          <a:latin typeface="Cambria Math" panose="02040503050406030204" pitchFamily="18" charset="0"/>
                                          <a:ea typeface="宋体" panose="02010600030101010101" pitchFamily="2" charset="-122"/>
                                        </a:rPr>
                                        <m:t>𝑋</m:t>
                                      </m:r>
                                    </m:e>
                                  </m:acc>
                                </m:e>
                              </m:d>
                            </m:e>
                            <m:sup>
                              <m:r>
                                <a:rPr lang="en-US" altLang="zh-CN" sz="1000" i="1" kern="100">
                                  <a:effectLst/>
                                  <a:latin typeface="Cambria Math" panose="02040503050406030204" pitchFamily="18" charset="0"/>
                                  <a:ea typeface="宋体" panose="02010600030101010101" pitchFamily="2" charset="-122"/>
                                </a:rPr>
                                <m:t>2</m:t>
                              </m:r>
                            </m:sup>
                          </m:sSup>
                        </m:e>
                      </m:nary>
                    </m:oMath>
                  </m:oMathPara>
                </a14:m>
                <a:endParaRPr lang="zh-CN" altLang="zh-CN" sz="1000" kern="100" dirty="0">
                  <a:effectLst/>
                  <a:latin typeface="Times New Roman" panose="02020603050405020304" pitchFamily="18" charset="0"/>
                  <a:ea typeface="宋体" panose="02010600030101010101" pitchFamily="2" charset="-122"/>
                </a:endParaRPr>
              </a:p>
              <a:p>
                <a:pPr algn="just" latinLnBrk="1">
                  <a:lnSpc>
                    <a:spcPct val="150000"/>
                  </a:lnSpc>
                  <a:buNone/>
                </a:pPr>
                <a:r>
                  <a:rPr lang="zh-CN" altLang="zh-CN" sz="1000" kern="100" dirty="0">
                    <a:effectLst/>
                    <a:latin typeface="Times New Roman" panose="02020603050405020304" pitchFamily="18" charset="0"/>
                    <a:ea typeface="宋体" panose="02010600030101010101" pitchFamily="2" charset="-122"/>
                  </a:rPr>
                  <a:t>这是一个样本估计量，它本身是随机变量。</a:t>
                </a:r>
              </a:p>
              <a:p>
                <a:pPr indent="304800" algn="just" latinLnBrk="1">
                  <a:lnSpc>
                    <a:spcPct val="150000"/>
                  </a:lnSpc>
                  <a:buNone/>
                </a:pPr>
                <a:r>
                  <a:rPr lang="zh-CN" altLang="zh-CN" sz="1000" kern="100" dirty="0">
                    <a:effectLst/>
                    <a:latin typeface="Times New Roman" panose="02020603050405020304" pitchFamily="18" charset="0"/>
                    <a:ea typeface="宋体" panose="02010600030101010101" pitchFamily="2" charset="-122"/>
                  </a:rPr>
                  <a:t>由于有限样本的随机性，计算出来的方差会在理论值</a:t>
                </a:r>
                <a:r>
                  <a:rPr lang="en-US" altLang="zh-CN" sz="1000" kern="100" dirty="0">
                    <a:effectLst/>
                    <a:latin typeface="Times New Roman" panose="02020603050405020304" pitchFamily="18" charset="0"/>
                    <a:ea typeface="宋体" panose="02010600030101010101" pitchFamily="2" charset="-122"/>
                  </a:rPr>
                  <a:t>1</a:t>
                </a:r>
                <a:r>
                  <a:rPr lang="zh-CN" altLang="zh-CN" sz="1000" kern="100" dirty="0">
                    <a:effectLst/>
                    <a:latin typeface="Times New Roman" panose="02020603050405020304" pitchFamily="18" charset="0"/>
                    <a:ea typeface="宋体" panose="02010600030101010101" pitchFamily="2" charset="-122"/>
                  </a:rPr>
                  <a:t>附近波动。</a:t>
                </a:r>
              </a:p>
              <a:p>
                <a:pPr algn="just" latinLnBrk="1">
                  <a:lnSpc>
                    <a:spcPct val="150000"/>
                  </a:lnSpc>
                  <a:buNone/>
                </a:pPr>
                <a:r>
                  <a:rPr lang="zh-CN" altLang="zh-CN" sz="1000" kern="100" dirty="0">
                    <a:effectLst/>
                    <a:latin typeface="Times New Roman" panose="02020603050405020304" pitchFamily="18" charset="0"/>
                    <a:ea typeface="宋体" panose="02010600030101010101" pitchFamily="2" charset="-122"/>
                  </a:rPr>
                  <a:t>随着</a:t>
                </a:r>
                <a14:m>
                  <m:oMath xmlns:m="http://schemas.openxmlformats.org/officeDocument/2006/math">
                    <m:r>
                      <a:rPr lang="en-US" altLang="zh-CN" sz="1000" i="1" kern="100">
                        <a:effectLst/>
                        <a:latin typeface="Cambria Math" panose="02040503050406030204" pitchFamily="18" charset="0"/>
                        <a:ea typeface="宋体" panose="02010600030101010101" pitchFamily="2" charset="-122"/>
                      </a:rPr>
                      <m:t>𝑁</m:t>
                    </m:r>
                    <m:r>
                      <a:rPr lang="en-US" altLang="zh-CN" sz="1000" kern="100">
                        <a:effectLst/>
                        <a:latin typeface="Cambria Math" panose="02040503050406030204" pitchFamily="18" charset="0"/>
                        <a:ea typeface="宋体" panose="02010600030101010101" pitchFamily="2" charset="-122"/>
                      </a:rPr>
                      <m:t>→∞</m:t>
                    </m:r>
                  </m:oMath>
                </a14:m>
                <a:r>
                  <a:rPr lang="zh-CN" altLang="zh-CN" sz="1000" kern="100" dirty="0">
                    <a:effectLst/>
                    <a:latin typeface="Times New Roman" panose="02020603050405020304" pitchFamily="18" charset="0"/>
                    <a:ea typeface="宋体" panose="02010600030101010101" pitchFamily="2" charset="-122"/>
                  </a:rPr>
                  <a:t>，根据大数定律，样本方差才会收敛到总体方差</a:t>
                </a:r>
                <a:r>
                  <a:rPr lang="en-US" altLang="zh-CN" sz="1000" kern="100" dirty="0">
                    <a:effectLst/>
                    <a:latin typeface="Times New Roman" panose="02020603050405020304" pitchFamily="18" charset="0"/>
                    <a:ea typeface="宋体" panose="02010600030101010101" pitchFamily="2" charset="-122"/>
                  </a:rPr>
                  <a:t>1</a:t>
                </a:r>
                <a:r>
                  <a:rPr lang="zh-CN" altLang="zh-CN" sz="1000" kern="100" dirty="0">
                    <a:effectLst/>
                    <a:latin typeface="Times New Roman" panose="02020603050405020304" pitchFamily="18" charset="0"/>
                    <a:ea typeface="宋体" panose="02010600030101010101" pitchFamily="2" charset="-122"/>
                  </a:rPr>
                  <a:t>。</a:t>
                </a:r>
              </a:p>
              <a:p>
                <a:pPr indent="304800" algn="just" latinLnBrk="1">
                  <a:lnSpc>
                    <a:spcPct val="150000"/>
                  </a:lnSpc>
                  <a:buNone/>
                </a:pPr>
                <a:r>
                  <a:rPr lang="zh-CN" altLang="zh-CN" sz="1000" kern="100" dirty="0">
                    <a:effectLst/>
                    <a:latin typeface="Times New Roman" panose="02020603050405020304" pitchFamily="18" charset="0"/>
                    <a:ea typeface="宋体" panose="02010600030101010101" pitchFamily="2" charset="-122"/>
                  </a:rPr>
                  <a:t>相关系数矩阵的对角线元素定义：</a:t>
                </a:r>
                <a:endParaRPr lang="en-US" altLang="zh-CN" sz="1000" kern="100" dirty="0">
                  <a:effectLst/>
                  <a:latin typeface="Times New Roman" panose="02020603050405020304" pitchFamily="18" charset="0"/>
                  <a:ea typeface="宋体" panose="02010600030101010101" pitchFamily="2" charset="-122"/>
                </a:endParaRPr>
              </a:p>
              <a:p>
                <a:pPr algn="just" latinLnBrk="1">
                  <a:lnSpc>
                    <a:spcPct val="150000"/>
                  </a:lnSpc>
                  <a:buNone/>
                </a:pPr>
                <a14:m>
                  <m:oMathPara xmlns:m="http://schemas.openxmlformats.org/officeDocument/2006/math">
                    <m:oMathParaPr>
                      <m:jc m:val="centerGroup"/>
                    </m:oMathParaPr>
                    <m:oMath xmlns:m="http://schemas.openxmlformats.org/officeDocument/2006/math">
                      <m:r>
                        <a:rPr lang="en-US" altLang="zh-CN" sz="1000" i="1" kern="100" smtClean="0">
                          <a:effectLst/>
                          <a:latin typeface="Cambria Math" panose="02040503050406030204" pitchFamily="18" charset="0"/>
                          <a:ea typeface="宋体" panose="02010600030101010101" pitchFamily="2" charset="-122"/>
                        </a:rPr>
                        <m:t>𝜌</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f>
                        <m:fPr>
                          <m:ctrlPr>
                            <a:rPr lang="zh-CN" altLang="zh-CN" sz="1000" i="1" kern="100">
                              <a:effectLst/>
                              <a:latin typeface="Cambria Math" panose="02040503050406030204" pitchFamily="18" charset="0"/>
                              <a:ea typeface="Cambria Math" panose="02040503050406030204" pitchFamily="18" charset="0"/>
                            </a:rPr>
                          </m:ctrlPr>
                        </m:fPr>
                        <m:num>
                          <m:r>
                            <m:rPr>
                              <m:sty m:val="p"/>
                            </m:rPr>
                            <a:rPr lang="en-US" altLang="zh-CN" sz="1000" kern="100">
                              <a:effectLst/>
                              <a:latin typeface="Cambria Math" panose="02040503050406030204" pitchFamily="18" charset="0"/>
                              <a:ea typeface="宋体" panose="02010600030101010101" pitchFamily="2" charset="-122"/>
                            </a:rPr>
                            <m:t>Cov</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num>
                        <m:den>
                          <m:rad>
                            <m:radPr>
                              <m:degHide m:val="on"/>
                              <m:ctrlPr>
                                <a:rPr lang="zh-CN" altLang="zh-CN" sz="1000" i="1" kern="100">
                                  <a:effectLst/>
                                  <a:latin typeface="Cambria Math" panose="02040503050406030204" pitchFamily="18" charset="0"/>
                                  <a:ea typeface="Cambria Math" panose="02040503050406030204" pitchFamily="18" charset="0"/>
                                </a:rPr>
                              </m:ctrlPr>
                            </m:radPr>
                            <m:deg/>
                            <m:e>
                              <m:r>
                                <m:rPr>
                                  <m:sty m:val="p"/>
                                </m:rPr>
                                <a:rPr lang="en-US" altLang="zh-CN" sz="1000" kern="100">
                                  <a:effectLst/>
                                  <a:latin typeface="Cambria Math" panose="02040503050406030204" pitchFamily="18" charset="0"/>
                                  <a:ea typeface="宋体" panose="02010600030101010101" pitchFamily="2" charset="-122"/>
                                </a:rPr>
                                <m:t>Var</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r>
                                <m:rPr>
                                  <m:sty m:val="p"/>
                                </m:rPr>
                                <a:rPr lang="en-US" altLang="zh-CN" sz="1000" kern="100">
                                  <a:effectLst/>
                                  <a:latin typeface="Cambria Math" panose="02040503050406030204" pitchFamily="18" charset="0"/>
                                  <a:ea typeface="宋体" panose="02010600030101010101" pitchFamily="2" charset="-122"/>
                                </a:rPr>
                                <m:t>Var</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e>
                          </m:rad>
                        </m:den>
                      </m:f>
                    </m:oMath>
                  </m:oMathPara>
                </a14:m>
                <a:endParaRPr lang="zh-CN" altLang="zh-CN" sz="1000" kern="100" dirty="0">
                  <a:effectLst/>
                  <a:latin typeface="Times New Roman" panose="02020603050405020304" pitchFamily="18" charset="0"/>
                  <a:ea typeface="宋体" panose="02010600030101010101" pitchFamily="2" charset="-122"/>
                </a:endParaRPr>
              </a:p>
              <a:p>
                <a:pPr algn="just" latinLnBrk="1">
                  <a:lnSpc>
                    <a:spcPct val="150000"/>
                  </a:lnSpc>
                  <a:buNone/>
                </a:pPr>
                <a:r>
                  <a:rPr lang="zh-CN" altLang="zh-CN" sz="1000" kern="100" dirty="0">
                    <a:effectLst/>
                    <a:latin typeface="Times New Roman" panose="02020603050405020304" pitchFamily="18" charset="0"/>
                    <a:ea typeface="宋体" panose="02010600030101010101" pitchFamily="2" charset="-122"/>
                  </a:rPr>
                  <a:t>但注意：</a:t>
                </a:r>
              </a:p>
              <a:p>
                <a:pPr algn="just" latinLnBrk="1">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1000" kern="100">
                          <a:effectLst/>
                          <a:latin typeface="Cambria Math" panose="02040503050406030204" pitchFamily="18" charset="0"/>
                          <a:ea typeface="宋体" panose="02010600030101010101" pitchFamily="2" charset="-122"/>
                        </a:rPr>
                        <m:t>Cov</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r>
                        <m:rPr>
                          <m:sty m:val="p"/>
                        </m:rPr>
                        <a:rPr lang="en-US" altLang="zh-CN" sz="1000" kern="100">
                          <a:effectLst/>
                          <a:latin typeface="Cambria Math" panose="02040503050406030204" pitchFamily="18" charset="0"/>
                          <a:ea typeface="宋体" panose="02010600030101010101" pitchFamily="2" charset="-122"/>
                        </a:rPr>
                        <m:t>Var</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oMath>
                  </m:oMathPara>
                </a14:m>
                <a:endParaRPr lang="zh-CN" altLang="zh-CN" sz="1000" kern="100" dirty="0">
                  <a:effectLst/>
                  <a:latin typeface="Times New Roman" panose="02020603050405020304" pitchFamily="18" charset="0"/>
                  <a:ea typeface="宋体" panose="02010600030101010101" pitchFamily="2" charset="-122"/>
                </a:endParaRPr>
              </a:p>
              <a:p>
                <a:pPr algn="just" latinLnBrk="1">
                  <a:lnSpc>
                    <a:spcPct val="150000"/>
                  </a:lnSpc>
                  <a:buNone/>
                </a:pPr>
                <a:r>
                  <a:rPr lang="zh-CN" altLang="zh-CN" sz="1000" kern="100" dirty="0">
                    <a:effectLst/>
                    <a:latin typeface="Times New Roman" panose="02020603050405020304" pitchFamily="18" charset="0"/>
                    <a:ea typeface="宋体" panose="02010600030101010101" pitchFamily="2" charset="-122"/>
                  </a:rPr>
                  <a:t>所以：</a:t>
                </a:r>
              </a:p>
              <a:p>
                <a:pPr algn="just" latinLnBrk="1">
                  <a:lnSpc>
                    <a:spcPct val="150000"/>
                  </a:lnSpc>
                  <a:buNone/>
                </a:pPr>
                <a14:m>
                  <m:oMathPara xmlns:m="http://schemas.openxmlformats.org/officeDocument/2006/math">
                    <m:oMathParaPr>
                      <m:jc m:val="centerGroup"/>
                    </m:oMathParaPr>
                    <m:oMath xmlns:m="http://schemas.openxmlformats.org/officeDocument/2006/math">
                      <m:r>
                        <a:rPr lang="en-US" altLang="zh-CN" sz="1000" i="1" kern="100">
                          <a:effectLst/>
                          <a:latin typeface="Cambria Math" panose="02040503050406030204" pitchFamily="18" charset="0"/>
                          <a:ea typeface="宋体" panose="02010600030101010101" pitchFamily="2" charset="-122"/>
                        </a:rPr>
                        <m:t>𝜌</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f>
                        <m:fPr>
                          <m:ctrlPr>
                            <a:rPr lang="zh-CN" altLang="zh-CN" sz="1000" i="1" kern="100">
                              <a:effectLst/>
                              <a:latin typeface="Cambria Math" panose="02040503050406030204" pitchFamily="18" charset="0"/>
                              <a:ea typeface="Cambria Math" panose="02040503050406030204" pitchFamily="18" charset="0"/>
                            </a:rPr>
                          </m:ctrlPr>
                        </m:fPr>
                        <m:num>
                          <m:r>
                            <m:rPr>
                              <m:sty m:val="p"/>
                            </m:rPr>
                            <a:rPr lang="en-US" altLang="zh-CN" sz="1000" kern="100">
                              <a:effectLst/>
                              <a:latin typeface="Cambria Math" panose="02040503050406030204" pitchFamily="18" charset="0"/>
                              <a:ea typeface="宋体" panose="02010600030101010101" pitchFamily="2" charset="-122"/>
                            </a:rPr>
                            <m:t>Var</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num>
                        <m:den>
                          <m:rad>
                            <m:radPr>
                              <m:degHide m:val="on"/>
                              <m:ctrlPr>
                                <a:rPr lang="zh-CN" altLang="zh-CN" sz="1000" i="1" kern="100">
                                  <a:effectLst/>
                                  <a:latin typeface="Cambria Math" panose="02040503050406030204" pitchFamily="18" charset="0"/>
                                  <a:ea typeface="Cambria Math" panose="02040503050406030204" pitchFamily="18" charset="0"/>
                                </a:rPr>
                              </m:ctrlPr>
                            </m:radPr>
                            <m:deg/>
                            <m:e>
                              <m:r>
                                <m:rPr>
                                  <m:sty m:val="p"/>
                                </m:rPr>
                                <a:rPr lang="en-US" altLang="zh-CN" sz="1000" kern="100">
                                  <a:effectLst/>
                                  <a:latin typeface="Cambria Math" panose="02040503050406030204" pitchFamily="18" charset="0"/>
                                  <a:ea typeface="宋体" panose="02010600030101010101" pitchFamily="2" charset="-122"/>
                                </a:rPr>
                                <m:t>Var</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r>
                                <m:rPr>
                                  <m:sty m:val="p"/>
                                </m:rPr>
                                <a:rPr lang="en-US" altLang="zh-CN" sz="1000" kern="100">
                                  <a:effectLst/>
                                  <a:latin typeface="Cambria Math" panose="02040503050406030204" pitchFamily="18" charset="0"/>
                                  <a:ea typeface="宋体" panose="02010600030101010101" pitchFamily="2" charset="-122"/>
                                </a:rPr>
                                <m:t>Var</m:t>
                              </m:r>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𝑋</m:t>
                              </m:r>
                              <m:r>
                                <a:rPr lang="en-US" altLang="zh-CN" sz="1000" kern="100">
                                  <a:effectLst/>
                                  <a:latin typeface="Cambria Math" panose="02040503050406030204" pitchFamily="18" charset="0"/>
                                  <a:ea typeface="宋体" panose="02010600030101010101" pitchFamily="2" charset="-122"/>
                                </a:rPr>
                                <m:t>)</m:t>
                              </m:r>
                            </m:e>
                          </m:rad>
                        </m:den>
                      </m:f>
                      <m:r>
                        <a:rPr lang="en-US" altLang="zh-CN" sz="1000" kern="100">
                          <a:effectLst/>
                          <a:latin typeface="Cambria Math" panose="02040503050406030204" pitchFamily="18" charset="0"/>
                          <a:ea typeface="宋体" panose="02010600030101010101" pitchFamily="2" charset="-122"/>
                        </a:rPr>
                        <m:t>=</m:t>
                      </m:r>
                      <m:r>
                        <a:rPr lang="en-US" altLang="zh-CN" sz="1000" i="1" kern="100">
                          <a:effectLst/>
                          <a:latin typeface="Cambria Math" panose="02040503050406030204" pitchFamily="18" charset="0"/>
                          <a:ea typeface="宋体" panose="02010600030101010101" pitchFamily="2" charset="-122"/>
                        </a:rPr>
                        <m:t>1</m:t>
                      </m:r>
                    </m:oMath>
                  </m:oMathPara>
                </a14:m>
                <a:endParaRPr lang="zh-CN" altLang="zh-CN" sz="1000" kern="100" dirty="0">
                  <a:effectLst/>
                  <a:latin typeface="Times New Roman" panose="02020603050405020304" pitchFamily="18" charset="0"/>
                  <a:ea typeface="宋体" panose="02010600030101010101" pitchFamily="2" charset="-122"/>
                </a:endParaRPr>
              </a:p>
              <a:p>
                <a:pPr algn="just" latinLnBrk="1">
                  <a:lnSpc>
                    <a:spcPct val="150000"/>
                  </a:lnSpc>
                  <a:buNone/>
                </a:pPr>
                <a:r>
                  <a:rPr lang="zh-CN" altLang="zh-CN" sz="1000" kern="100" dirty="0">
                    <a:effectLst/>
                    <a:latin typeface="Times New Roman" panose="02020603050405020304" pitchFamily="18" charset="0"/>
                    <a:ea typeface="宋体" panose="02010600030101010101" pitchFamily="2" charset="-122"/>
                  </a:rPr>
                  <a:t>这不是估计值，而是一个恒等式。</a:t>
                </a:r>
              </a:p>
            </p:txBody>
          </p:sp>
        </mc:Choice>
        <mc:Fallback>
          <p:sp>
            <p:nvSpPr>
              <p:cNvPr id="23" name="文本框 22">
                <a:extLst>
                  <a:ext uri="{FF2B5EF4-FFF2-40B4-BE49-F238E27FC236}">
                    <a16:creationId xmlns:a16="http://schemas.microsoft.com/office/drawing/2014/main" id="{46CE1108-0894-2D18-25D4-43560E3277A6}"/>
                  </a:ext>
                </a:extLst>
              </p:cNvPr>
              <p:cNvSpPr txBox="1">
                <a:spLocks noRot="1" noChangeAspect="1" noMove="1" noResize="1" noEditPoints="1" noAdjustHandles="1" noChangeArrowheads="1" noChangeShapeType="1" noTextEdit="1"/>
              </p:cNvSpPr>
              <p:nvPr/>
            </p:nvSpPr>
            <p:spPr>
              <a:xfrm>
                <a:off x="4568132" y="719044"/>
                <a:ext cx="4275784" cy="43247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715727A8-EADE-510C-C1C9-1B2DAF2D9D6F}"/>
                  </a:ext>
                </a:extLst>
              </p:cNvPr>
              <p:cNvSpPr txBox="1"/>
              <p:nvPr/>
            </p:nvSpPr>
            <p:spPr>
              <a:xfrm>
                <a:off x="4150520" y="1656484"/>
                <a:ext cx="5320441" cy="2441181"/>
              </a:xfrm>
              <a:prstGeom prst="rect">
                <a:avLst/>
              </a:prstGeom>
              <a:noFill/>
            </p:spPr>
            <p:txBody>
              <a:bodyPr wrap="square">
                <a:spAutoFit/>
              </a:bodyPr>
              <a:lstStyle/>
              <a:p>
                <a:pPr latinLnBrk="1"/>
                <a:r>
                  <a:rPr lang="zh-CN" altLang="zh-CN" sz="1200" dirty="0"/>
                  <a:t>已知：</a:t>
                </a:r>
              </a:p>
              <a:p>
                <a:pPr latinLnBrk="1"/>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zh-CN" sz="1200" i="1"/>
                          </m:ctrlPr>
                        </m:mPr>
                        <m:mr>
                          <m:e>
                            <m:r>
                              <a:rPr lang="en-US" altLang="zh-CN" sz="1200" i="1"/>
                              <m:t> </m:t>
                            </m:r>
                            <m:r>
                              <a:rPr lang="en-US" altLang="zh-CN" sz="1200" i="1"/>
                              <m:t>𝑋</m:t>
                            </m:r>
                            <m:r>
                              <a:rPr lang="en-US" altLang="zh-CN" sz="1200"/>
                              <m:t>=</m:t>
                            </m:r>
                            <m:sSub>
                              <m:sSubPr>
                                <m:ctrlPr>
                                  <a:rPr lang="zh-CN" altLang="zh-CN" sz="1200" i="1"/>
                                </m:ctrlPr>
                              </m:sSubPr>
                              <m:e>
                                <m:r>
                                  <a:rPr lang="en-US" altLang="zh-CN" sz="1200" i="1"/>
                                  <m:t>𝑢</m:t>
                                </m:r>
                              </m:e>
                              <m:sub>
                                <m:r>
                                  <a:rPr lang="en-US" altLang="zh-CN" sz="1200" i="1"/>
                                  <m:t>1</m:t>
                                </m:r>
                              </m:sub>
                            </m:sSub>
                            <m:r>
                              <a:rPr lang="en-US" altLang="zh-CN" sz="1200"/>
                              <m:t>∼</m:t>
                            </m:r>
                            <m:r>
                              <a:rPr lang="en-US" altLang="zh-CN" sz="1200" i="1"/>
                              <m:t>𝑁</m:t>
                            </m:r>
                            <m:r>
                              <a:rPr lang="en-US" altLang="zh-CN" sz="1200"/>
                              <m:t>(</m:t>
                            </m:r>
                            <m:r>
                              <a:rPr lang="en-US" altLang="zh-CN" sz="1200" i="1"/>
                              <m:t>0</m:t>
                            </m:r>
                            <m:r>
                              <a:rPr lang="en-US" altLang="zh-CN" sz="1200"/>
                              <m:t>,</m:t>
                            </m:r>
                            <m:r>
                              <a:rPr lang="en-US" altLang="zh-CN" sz="1200" i="1"/>
                              <m:t>1</m:t>
                            </m:r>
                            <m:r>
                              <a:rPr lang="en-US" altLang="zh-CN" sz="1200"/>
                              <m:t>)</m:t>
                            </m:r>
                          </m:e>
                        </m:mr>
                        <m:mr>
                          <m:e>
                            <m:r>
                              <a:rPr lang="en-US" altLang="zh-CN" sz="1200" i="1"/>
                              <m:t> </m:t>
                            </m:r>
                            <m:r>
                              <a:rPr lang="en-US" altLang="zh-CN" sz="1200" i="1"/>
                              <m:t>𝑌</m:t>
                            </m:r>
                            <m:r>
                              <a:rPr lang="en-US" altLang="zh-CN" sz="1200"/>
                              <m:t>=</m:t>
                            </m:r>
                            <m:r>
                              <a:rPr lang="en-US" altLang="zh-CN" sz="1200" i="1"/>
                              <m:t>𝑟</m:t>
                            </m:r>
                            <m:sSub>
                              <m:sSubPr>
                                <m:ctrlPr>
                                  <a:rPr lang="zh-CN" altLang="zh-CN" sz="1200" i="1"/>
                                </m:ctrlPr>
                              </m:sSubPr>
                              <m:e>
                                <m:r>
                                  <a:rPr lang="en-US" altLang="zh-CN" sz="1200" i="1"/>
                                  <m:t>𝑢</m:t>
                                </m:r>
                              </m:e>
                              <m:sub>
                                <m:r>
                                  <a:rPr lang="en-US" altLang="zh-CN" sz="1200" i="1"/>
                                  <m:t>1</m:t>
                                </m:r>
                              </m:sub>
                            </m:sSub>
                            <m:r>
                              <a:rPr lang="en-US" altLang="zh-CN" sz="1200"/>
                              <m:t>+</m:t>
                            </m:r>
                            <m:rad>
                              <m:radPr>
                                <m:degHide m:val="on"/>
                                <m:ctrlPr>
                                  <a:rPr lang="zh-CN" altLang="zh-CN" sz="1200" i="1"/>
                                </m:ctrlPr>
                              </m:radPr>
                              <m:deg/>
                              <m:e>
                                <m:r>
                                  <a:rPr lang="en-US" altLang="zh-CN" sz="1200" i="1"/>
                                  <m:t>1−</m:t>
                                </m:r>
                                <m:sSup>
                                  <m:sSupPr>
                                    <m:ctrlPr>
                                      <a:rPr lang="zh-CN" altLang="zh-CN" sz="1200" i="1"/>
                                    </m:ctrlPr>
                                  </m:sSupPr>
                                  <m:e>
                                    <m:r>
                                      <a:rPr lang="en-US" altLang="zh-CN" sz="1200" i="1"/>
                                      <m:t>𝑟</m:t>
                                    </m:r>
                                  </m:e>
                                  <m:sup>
                                    <m:r>
                                      <a:rPr lang="en-US" altLang="zh-CN" sz="1200" i="1"/>
                                      <m:t>2</m:t>
                                    </m:r>
                                  </m:sup>
                                </m:sSup>
                              </m:e>
                            </m:rad>
                            <m:sSub>
                              <m:sSubPr>
                                <m:ctrlPr>
                                  <a:rPr lang="zh-CN" altLang="zh-CN" sz="1200" i="1"/>
                                </m:ctrlPr>
                              </m:sSubPr>
                              <m:e>
                                <m:r>
                                  <a:rPr lang="en-US" altLang="zh-CN" sz="1200" i="1"/>
                                  <m:t>𝑢</m:t>
                                </m:r>
                              </m:e>
                              <m:sub>
                                <m:r>
                                  <a:rPr lang="en-US" altLang="zh-CN" sz="1200" i="1"/>
                                  <m:t>2</m:t>
                                </m:r>
                              </m:sub>
                            </m:sSub>
                            <m:r>
                              <a:rPr lang="en-US" altLang="zh-CN" sz="1200"/>
                              <m:t>,   </m:t>
                            </m:r>
                            <m:r>
                              <m:rPr>
                                <m:nor/>
                              </m:rPr>
                              <a:rPr lang="zh-CN" altLang="zh-CN" sz="1200"/>
                              <m:t>其中</m:t>
                            </m:r>
                            <m:sSub>
                              <m:sSubPr>
                                <m:ctrlPr>
                                  <a:rPr lang="zh-CN" altLang="zh-CN" sz="1200" i="1"/>
                                </m:ctrlPr>
                              </m:sSubPr>
                              <m:e>
                                <m:r>
                                  <a:rPr lang="en-US" altLang="zh-CN" sz="1200" i="1"/>
                                  <m:t>𝑢</m:t>
                                </m:r>
                              </m:e>
                              <m:sub>
                                <m:r>
                                  <a:rPr lang="en-US" altLang="zh-CN" sz="1200" i="1"/>
                                  <m:t>1</m:t>
                                </m:r>
                              </m:sub>
                            </m:sSub>
                            <m:r>
                              <a:rPr lang="en-US" altLang="zh-CN" sz="1200"/>
                              <m:t>,</m:t>
                            </m:r>
                            <m:sSub>
                              <m:sSubPr>
                                <m:ctrlPr>
                                  <a:rPr lang="zh-CN" altLang="zh-CN" sz="1200" i="1"/>
                                </m:ctrlPr>
                              </m:sSubPr>
                              <m:e>
                                <m:r>
                                  <a:rPr lang="en-US" altLang="zh-CN" sz="1200" i="1"/>
                                  <m:t>𝑢</m:t>
                                </m:r>
                              </m:e>
                              <m:sub>
                                <m:r>
                                  <a:rPr lang="en-US" altLang="zh-CN" sz="1200" i="1"/>
                                  <m:t>2</m:t>
                                </m:r>
                              </m:sub>
                            </m:sSub>
                            <m:r>
                              <a:rPr lang="en-US" altLang="zh-CN" sz="1200"/>
                              <m:t>∼</m:t>
                            </m:r>
                            <m:r>
                              <a:rPr lang="en-US" altLang="zh-CN" sz="1200" i="1"/>
                              <m:t>𝑁</m:t>
                            </m:r>
                            <m:r>
                              <a:rPr lang="en-US" altLang="zh-CN" sz="1200"/>
                              <m:t>(</m:t>
                            </m:r>
                            <m:r>
                              <a:rPr lang="en-US" altLang="zh-CN" sz="1200" i="1"/>
                              <m:t>0</m:t>
                            </m:r>
                            <m:r>
                              <a:rPr lang="en-US" altLang="zh-CN" sz="1200"/>
                              <m:t>,</m:t>
                            </m:r>
                            <m:r>
                              <a:rPr lang="en-US" altLang="zh-CN" sz="1200" i="1"/>
                              <m:t>1</m:t>
                            </m:r>
                            <m:r>
                              <a:rPr lang="en-US" altLang="zh-CN" sz="1200"/>
                              <m:t>)</m:t>
                            </m:r>
                            <m:r>
                              <m:rPr>
                                <m:nor/>
                              </m:rPr>
                              <a:rPr lang="zh-CN" altLang="zh-CN" sz="1200"/>
                              <m:t>且独立。</m:t>
                            </m:r>
                          </m:e>
                        </m:mr>
                      </m:m>
                    </m:oMath>
                  </m:oMathPara>
                </a14:m>
                <a:endParaRPr lang="zh-CN" altLang="zh-CN" sz="1200" dirty="0"/>
              </a:p>
              <a:p>
                <a:pPr latinLnBrk="1"/>
                <a:r>
                  <a:rPr lang="zh-CN" altLang="zh-CN" sz="1200" dirty="0"/>
                  <a:t>计算：</a:t>
                </a:r>
              </a:p>
              <a:p>
                <a:pPr latinLnBrk="1"/>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zh-CN" sz="1200" i="1"/>
                          </m:ctrlPr>
                        </m:mPr>
                        <m:mr>
                          <m:e>
                            <m:r>
                              <a:rPr lang="en-US" altLang="zh-CN" sz="1200" i="1"/>
                              <m:t> </m:t>
                            </m:r>
                            <m:r>
                              <m:rPr>
                                <m:sty m:val="p"/>
                              </m:rPr>
                              <a:rPr lang="en-US" altLang="zh-CN" sz="1200"/>
                              <m:t>Var</m:t>
                            </m:r>
                            <m:r>
                              <a:rPr lang="en-US" altLang="zh-CN" sz="1200"/>
                              <m:t>(</m:t>
                            </m:r>
                            <m:r>
                              <a:rPr lang="en-US" altLang="zh-CN" sz="1200" i="1"/>
                              <m:t>𝑋</m:t>
                            </m:r>
                            <m:r>
                              <a:rPr lang="en-US" altLang="zh-CN" sz="1200"/>
                              <m:t>)=</m:t>
                            </m:r>
                            <m:r>
                              <a:rPr lang="en-US" altLang="zh-CN" sz="1200" i="1"/>
                              <m:t>1</m:t>
                            </m:r>
                          </m:e>
                        </m:mr>
                        <m:mr>
                          <m:e>
                            <m:r>
                              <a:rPr lang="en-US" altLang="zh-CN" sz="1200" i="1"/>
                              <m:t> </m:t>
                            </m:r>
                            <m:r>
                              <m:rPr>
                                <m:sty m:val="p"/>
                              </m:rPr>
                              <a:rPr lang="en-US" altLang="zh-CN" sz="1200"/>
                              <m:t>Var</m:t>
                            </m:r>
                            <m:r>
                              <a:rPr lang="en-US" altLang="zh-CN" sz="1200"/>
                              <m:t>(</m:t>
                            </m:r>
                            <m:r>
                              <a:rPr lang="en-US" altLang="zh-CN" sz="1200" i="1"/>
                              <m:t>𝑌</m:t>
                            </m:r>
                            <m:r>
                              <a:rPr lang="en-US" altLang="zh-CN" sz="1200"/>
                              <m:t>)=</m:t>
                            </m:r>
                            <m:sSup>
                              <m:sSupPr>
                                <m:ctrlPr>
                                  <a:rPr lang="zh-CN" altLang="zh-CN" sz="1200" i="1"/>
                                </m:ctrlPr>
                              </m:sSupPr>
                              <m:e>
                                <m:r>
                                  <a:rPr lang="en-US" altLang="zh-CN" sz="1200" i="1"/>
                                  <m:t>𝑟</m:t>
                                </m:r>
                              </m:e>
                              <m:sup>
                                <m:r>
                                  <a:rPr lang="en-US" altLang="zh-CN" sz="1200" i="1"/>
                                  <m:t>2</m:t>
                                </m:r>
                              </m:sup>
                            </m:sSup>
                            <m:r>
                              <a:rPr lang="en-US" altLang="zh-CN" sz="1200"/>
                              <m:t>⋅</m:t>
                            </m:r>
                            <m:r>
                              <m:rPr>
                                <m:sty m:val="p"/>
                              </m:rPr>
                              <a:rPr lang="en-US" altLang="zh-CN" sz="1200"/>
                              <m:t>Var</m:t>
                            </m:r>
                            <m:r>
                              <a:rPr lang="en-US" altLang="zh-CN" sz="1200"/>
                              <m:t>(</m:t>
                            </m:r>
                            <m:sSub>
                              <m:sSubPr>
                                <m:ctrlPr>
                                  <a:rPr lang="zh-CN" altLang="zh-CN" sz="1200" i="1"/>
                                </m:ctrlPr>
                              </m:sSubPr>
                              <m:e>
                                <m:r>
                                  <a:rPr lang="en-US" altLang="zh-CN" sz="1200" i="1"/>
                                  <m:t>𝑢</m:t>
                                </m:r>
                              </m:e>
                              <m:sub>
                                <m:r>
                                  <a:rPr lang="en-US" altLang="zh-CN" sz="1200" i="1"/>
                                  <m:t>1</m:t>
                                </m:r>
                              </m:sub>
                            </m:sSub>
                            <m:r>
                              <a:rPr lang="en-US" altLang="zh-CN" sz="1200"/>
                              <m:t>)+(</m:t>
                            </m:r>
                            <m:r>
                              <a:rPr lang="en-US" altLang="zh-CN" sz="1200" i="1"/>
                              <m:t>1−</m:t>
                            </m:r>
                            <m:sSup>
                              <m:sSupPr>
                                <m:ctrlPr>
                                  <a:rPr lang="zh-CN" altLang="zh-CN" sz="1200" i="1"/>
                                </m:ctrlPr>
                              </m:sSupPr>
                              <m:e>
                                <m:r>
                                  <a:rPr lang="en-US" altLang="zh-CN" sz="1200" i="1"/>
                                  <m:t>𝑟</m:t>
                                </m:r>
                              </m:e>
                              <m:sup>
                                <m:r>
                                  <a:rPr lang="en-US" altLang="zh-CN" sz="1200" i="1"/>
                                  <m:t>2</m:t>
                                </m:r>
                              </m:sup>
                            </m:sSup>
                            <m:r>
                              <a:rPr lang="en-US" altLang="zh-CN" sz="1200"/>
                              <m:t>)⋅</m:t>
                            </m:r>
                            <m:r>
                              <m:rPr>
                                <m:sty m:val="p"/>
                              </m:rPr>
                              <a:rPr lang="en-US" altLang="zh-CN" sz="1200"/>
                              <m:t>Var</m:t>
                            </m:r>
                            <m:r>
                              <a:rPr lang="en-US" altLang="zh-CN" sz="1200"/>
                              <m:t>(</m:t>
                            </m:r>
                            <m:sSub>
                              <m:sSubPr>
                                <m:ctrlPr>
                                  <a:rPr lang="zh-CN" altLang="zh-CN" sz="1200" i="1"/>
                                </m:ctrlPr>
                              </m:sSubPr>
                              <m:e>
                                <m:r>
                                  <a:rPr lang="en-US" altLang="zh-CN" sz="1200" i="1"/>
                                  <m:t>𝑢</m:t>
                                </m:r>
                              </m:e>
                              <m:sub>
                                <m:r>
                                  <a:rPr lang="en-US" altLang="zh-CN" sz="1200" i="1"/>
                                  <m:t>2</m:t>
                                </m:r>
                              </m:sub>
                            </m:sSub>
                            <m:r>
                              <a:rPr lang="en-US" altLang="zh-CN" sz="1200"/>
                              <m:t>)=</m:t>
                            </m:r>
                            <m:sSup>
                              <m:sSupPr>
                                <m:ctrlPr>
                                  <a:rPr lang="zh-CN" altLang="zh-CN" sz="1200" i="1"/>
                                </m:ctrlPr>
                              </m:sSupPr>
                              <m:e>
                                <m:r>
                                  <a:rPr lang="en-US" altLang="zh-CN" sz="1200" i="1"/>
                                  <m:t>𝑟</m:t>
                                </m:r>
                              </m:e>
                              <m:sup>
                                <m:r>
                                  <a:rPr lang="en-US" altLang="zh-CN" sz="1200" i="1"/>
                                  <m:t>2</m:t>
                                </m:r>
                              </m:sup>
                            </m:sSup>
                            <m:r>
                              <a:rPr lang="en-US" altLang="zh-CN" sz="1200"/>
                              <m:t>+(</m:t>
                            </m:r>
                            <m:r>
                              <a:rPr lang="en-US" altLang="zh-CN" sz="1200" i="1"/>
                              <m:t>1−</m:t>
                            </m:r>
                            <m:sSup>
                              <m:sSupPr>
                                <m:ctrlPr>
                                  <a:rPr lang="zh-CN" altLang="zh-CN" sz="1200" i="1"/>
                                </m:ctrlPr>
                              </m:sSupPr>
                              <m:e>
                                <m:r>
                                  <a:rPr lang="en-US" altLang="zh-CN" sz="1200" i="1"/>
                                  <m:t>𝑟</m:t>
                                </m:r>
                              </m:e>
                              <m:sup>
                                <m:r>
                                  <a:rPr lang="en-US" altLang="zh-CN" sz="1200" i="1"/>
                                  <m:t>2</m:t>
                                </m:r>
                              </m:sup>
                            </m:sSup>
                            <m:r>
                              <a:rPr lang="en-US" altLang="zh-CN" sz="1200"/>
                              <m:t>)=</m:t>
                            </m:r>
                            <m:r>
                              <a:rPr lang="en-US" altLang="zh-CN" sz="1200" i="1"/>
                              <m:t>1</m:t>
                            </m:r>
                          </m:e>
                        </m:mr>
                        <m:mr>
                          <m:e>
                            <m:r>
                              <a:rPr lang="en-US" altLang="zh-CN" sz="1200" i="1"/>
                              <m:t> </m:t>
                            </m:r>
                            <m:r>
                              <m:rPr>
                                <m:sty m:val="p"/>
                              </m:rPr>
                              <a:rPr lang="en-US" altLang="zh-CN" sz="1200"/>
                              <m:t>Cov</m:t>
                            </m:r>
                            <m:r>
                              <a:rPr lang="en-US" altLang="zh-CN" sz="1200"/>
                              <m:t>(</m:t>
                            </m:r>
                            <m:r>
                              <a:rPr lang="en-US" altLang="zh-CN" sz="1200" i="1"/>
                              <m:t>𝑋</m:t>
                            </m:r>
                            <m:r>
                              <a:rPr lang="en-US" altLang="zh-CN" sz="1200"/>
                              <m:t>,</m:t>
                            </m:r>
                            <m:r>
                              <a:rPr lang="en-US" altLang="zh-CN" sz="1200" i="1"/>
                              <m:t>𝑌</m:t>
                            </m:r>
                            <m:r>
                              <a:rPr lang="en-US" altLang="zh-CN" sz="1200"/>
                              <m:t>)=</m:t>
                            </m:r>
                            <m:r>
                              <a:rPr lang="en-US" altLang="zh-CN" sz="1200" i="1"/>
                              <m:t>𝑟</m:t>
                            </m:r>
                            <m:r>
                              <a:rPr lang="en-US" altLang="zh-CN" sz="1200"/>
                              <m:t>⋅</m:t>
                            </m:r>
                            <m:r>
                              <m:rPr>
                                <m:sty m:val="p"/>
                              </m:rPr>
                              <a:rPr lang="en-US" altLang="zh-CN" sz="1200"/>
                              <m:t>Var</m:t>
                            </m:r>
                            <m:r>
                              <a:rPr lang="en-US" altLang="zh-CN" sz="1200"/>
                              <m:t>(</m:t>
                            </m:r>
                            <m:sSub>
                              <m:sSubPr>
                                <m:ctrlPr>
                                  <a:rPr lang="zh-CN" altLang="zh-CN" sz="1200" i="1"/>
                                </m:ctrlPr>
                              </m:sSubPr>
                              <m:e>
                                <m:r>
                                  <a:rPr lang="en-US" altLang="zh-CN" sz="1200" i="1"/>
                                  <m:t>𝑢</m:t>
                                </m:r>
                              </m:e>
                              <m:sub>
                                <m:r>
                                  <a:rPr lang="en-US" altLang="zh-CN" sz="1200" i="1"/>
                                  <m:t>1</m:t>
                                </m:r>
                              </m:sub>
                            </m:sSub>
                            <m:r>
                              <a:rPr lang="en-US" altLang="zh-CN" sz="1200"/>
                              <m:t>)=</m:t>
                            </m:r>
                            <m:r>
                              <a:rPr lang="en-US" altLang="zh-CN" sz="1200" i="1"/>
                              <m:t>𝑟</m:t>
                            </m:r>
                          </m:e>
                        </m:mr>
                      </m:m>
                    </m:oMath>
                  </m:oMathPara>
                </a14:m>
                <a:endParaRPr lang="zh-CN" altLang="zh-CN" sz="1200" dirty="0"/>
              </a:p>
              <a:p>
                <a:pPr latinLnBrk="1"/>
                <a:r>
                  <a:rPr lang="zh-CN" altLang="zh-CN" sz="1200" dirty="0"/>
                  <a:t>因此理论协方差矩阵为：</a:t>
                </a:r>
              </a:p>
              <a:p>
                <a:pPr latinLnBrk="1"/>
                <a14:m>
                  <m:oMathPara xmlns:m="http://schemas.openxmlformats.org/officeDocument/2006/math">
                    <m:oMathParaPr>
                      <m:jc m:val="centerGroup"/>
                    </m:oMathParaPr>
                    <m:oMath xmlns:m="http://schemas.openxmlformats.org/officeDocument/2006/math">
                      <m:r>
                        <m:rPr>
                          <m:sty m:val="p"/>
                        </m:rPr>
                        <a:rPr lang="en-US" altLang="zh-CN" sz="1200"/>
                        <m:t>Σ</m:t>
                      </m:r>
                      <m:r>
                        <a:rPr lang="en-US" altLang="zh-CN" sz="1200"/>
                        <m:t>=</m:t>
                      </m:r>
                      <m:d>
                        <m:dPr>
                          <m:begChr m:val="["/>
                          <m:endChr m:val="]"/>
                          <m:ctrlPr>
                            <a:rPr lang="zh-CN" altLang="zh-CN" sz="1200" i="1"/>
                          </m:ctrlPr>
                        </m:dPr>
                        <m:e>
                          <m:m>
                            <m:mPr>
                              <m:plcHide m:val="on"/>
                              <m:mcs>
                                <m:mc>
                                  <m:mcPr>
                                    <m:count m:val="2"/>
                                    <m:mcJc m:val="center"/>
                                  </m:mcPr>
                                </m:mc>
                              </m:mcs>
                              <m:ctrlPr>
                                <a:rPr lang="zh-CN" altLang="zh-CN" sz="1200" i="1"/>
                              </m:ctrlPr>
                            </m:mPr>
                            <m:mr>
                              <m:e>
                                <m:r>
                                  <a:rPr lang="en-US" altLang="zh-CN" sz="1200" i="1"/>
                                  <m:t>1</m:t>
                                </m:r>
                              </m:e>
                              <m:e>
                                <m:r>
                                  <a:rPr lang="en-US" altLang="zh-CN" sz="1200" i="1"/>
                                  <m:t>𝑟</m:t>
                                </m:r>
                              </m:e>
                            </m:mr>
                            <m:mr>
                              <m:e>
                                <m:r>
                                  <a:rPr lang="en-US" altLang="zh-CN" sz="1200" i="1"/>
                                  <m:t>𝑟</m:t>
                                </m:r>
                              </m:e>
                              <m:e>
                                <m:r>
                                  <a:rPr lang="en-US" altLang="zh-CN" sz="1200" i="1"/>
                                  <m:t>1</m:t>
                                </m:r>
                              </m:e>
                            </m:mr>
                          </m:m>
                        </m:e>
                      </m:d>
                    </m:oMath>
                  </m:oMathPara>
                </a14:m>
                <a:endParaRPr lang="zh-CN" altLang="zh-CN" sz="1200" dirty="0"/>
              </a:p>
              <a:p>
                <a:pPr latinLnBrk="1"/>
                <a:r>
                  <a:rPr lang="zh-CN" altLang="zh-CN" sz="1200" dirty="0"/>
                  <a:t>对应的相关系数矩阵为：</a:t>
                </a:r>
              </a:p>
              <a:p>
                <a:pPr latinLnBrk="1"/>
                <a14:m>
                  <m:oMathPara xmlns:m="http://schemas.openxmlformats.org/officeDocument/2006/math">
                    <m:oMathParaPr>
                      <m:jc m:val="centerGroup"/>
                    </m:oMathParaPr>
                    <m:oMath xmlns:m="http://schemas.openxmlformats.org/officeDocument/2006/math">
                      <m:r>
                        <a:rPr lang="en-US" altLang="zh-CN" sz="1200" i="1"/>
                        <m:t>𝑅</m:t>
                      </m:r>
                      <m:r>
                        <a:rPr lang="en-US" altLang="zh-CN" sz="1200"/>
                        <m:t>=</m:t>
                      </m:r>
                      <m:d>
                        <m:dPr>
                          <m:begChr m:val="["/>
                          <m:endChr m:val="]"/>
                          <m:ctrlPr>
                            <a:rPr lang="zh-CN" altLang="zh-CN" sz="1200" i="1"/>
                          </m:ctrlPr>
                        </m:dPr>
                        <m:e>
                          <m:m>
                            <m:mPr>
                              <m:plcHide m:val="on"/>
                              <m:mcs>
                                <m:mc>
                                  <m:mcPr>
                                    <m:count m:val="2"/>
                                    <m:mcJc m:val="center"/>
                                  </m:mcPr>
                                </m:mc>
                              </m:mcs>
                              <m:ctrlPr>
                                <a:rPr lang="zh-CN" altLang="zh-CN" sz="1200" i="1"/>
                              </m:ctrlPr>
                            </m:mPr>
                            <m:mr>
                              <m:e>
                                <m:r>
                                  <a:rPr lang="en-US" altLang="zh-CN" sz="1200" i="1"/>
                                  <m:t>1</m:t>
                                </m:r>
                              </m:e>
                              <m:e>
                                <m:r>
                                  <a:rPr lang="en-US" altLang="zh-CN" sz="1200" i="1"/>
                                  <m:t>𝑟</m:t>
                                </m:r>
                              </m:e>
                            </m:mr>
                            <m:mr>
                              <m:e>
                                <m:r>
                                  <a:rPr lang="en-US" altLang="zh-CN" sz="1200" i="1"/>
                                  <m:t>𝑟</m:t>
                                </m:r>
                              </m:e>
                              <m:e>
                                <m:r>
                                  <a:rPr lang="en-US" altLang="zh-CN" sz="1200" i="1"/>
                                  <m:t>1</m:t>
                                </m:r>
                              </m:e>
                            </m:mr>
                          </m:m>
                        </m:e>
                      </m:d>
                    </m:oMath>
                  </m:oMathPara>
                </a14:m>
                <a:endParaRPr lang="zh-CN" altLang="zh-CN" sz="1200" dirty="0"/>
              </a:p>
            </p:txBody>
          </p:sp>
        </mc:Choice>
        <mc:Fallback>
          <p:sp>
            <p:nvSpPr>
              <p:cNvPr id="25" name="文本框 24">
                <a:extLst>
                  <a:ext uri="{FF2B5EF4-FFF2-40B4-BE49-F238E27FC236}">
                    <a16:creationId xmlns:a16="http://schemas.microsoft.com/office/drawing/2014/main" id="{715727A8-EADE-510C-C1C9-1B2DAF2D9D6F}"/>
                  </a:ext>
                </a:extLst>
              </p:cNvPr>
              <p:cNvSpPr txBox="1">
                <a:spLocks noRot="1" noChangeAspect="1" noMove="1" noResize="1" noEditPoints="1" noAdjustHandles="1" noChangeArrowheads="1" noChangeShapeType="1" noTextEdit="1"/>
              </p:cNvSpPr>
              <p:nvPr/>
            </p:nvSpPr>
            <p:spPr>
              <a:xfrm>
                <a:off x="4150520" y="1656484"/>
                <a:ext cx="5320441" cy="2441181"/>
              </a:xfrm>
              <a:prstGeom prst="rect">
                <a:avLst/>
              </a:prstGeom>
              <a:blipFill>
                <a:blip r:embed="rId6"/>
                <a:stretch>
                  <a:fillRect l="-115" t="-250"/>
                </a:stretch>
              </a:blipFill>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10BE1FFD-53D1-6A5D-2706-14A4EFA14710}"/>
              </a:ext>
            </a:extLst>
          </p:cNvPr>
          <p:cNvPicPr>
            <a:picLocks/>
          </p:cNvPicPr>
          <p:nvPr/>
        </p:nvPicPr>
        <p:blipFill>
          <a:blip r:embed="rId7">
            <a:extLst>
              <a:ext uri="{28A0092B-C50C-407E-A947-70E740481C1C}">
                <a14:useLocalDpi xmlns:a14="http://schemas.microsoft.com/office/drawing/2010/main" val="0"/>
              </a:ext>
            </a:extLst>
          </a:blip>
          <a:srcRect l="4523" r="4523"/>
          <a:stretch/>
        </p:blipFill>
        <p:spPr bwMode="auto">
          <a:xfrm>
            <a:off x="521540" y="2724541"/>
            <a:ext cx="3686129" cy="2039304"/>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5" grpId="0"/>
      <p:bldP spid="25"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0798D7-053F-01E6-7A93-D72BBE37EAEB}"/>
            </a:ext>
          </a:extLst>
        </p:cNvPr>
        <p:cNvGrpSpPr/>
        <p:nvPr/>
      </p:nvGrpSpPr>
      <p:grpSpPr>
        <a:xfrm>
          <a:off x="0" y="0"/>
          <a:ext cx="0" cy="0"/>
          <a:chOff x="0" y="0"/>
          <a:chExt cx="0" cy="0"/>
        </a:xfrm>
      </p:grpSpPr>
      <p:sp>
        <p:nvSpPr>
          <p:cNvPr id="7" name="Заголовок 1">
            <a:extLst>
              <a:ext uri="{FF2B5EF4-FFF2-40B4-BE49-F238E27FC236}">
                <a16:creationId xmlns:a16="http://schemas.microsoft.com/office/drawing/2014/main" id="{691A4C62-FC15-BB0C-AEB4-FDBBFBA2715B}"/>
              </a:ext>
            </a:extLst>
          </p:cNvPr>
          <p:cNvSpPr txBox="1"/>
          <p:nvPr/>
        </p:nvSpPr>
        <p:spPr>
          <a:xfrm>
            <a:off x="1584301" y="312800"/>
            <a:ext cx="5967663" cy="507420"/>
          </a:xfrm>
          <a:prstGeom prst="rect">
            <a:avLst/>
          </a:prstGeom>
        </p:spPr>
        <p:txBody>
          <a:bodyPr lIns="68580" tIns="34290" rIns="68580" bIns="3429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rPr>
              <a:t>底层原理 数学公式推导</a:t>
            </a:r>
            <a:endParaRPr kumimoji="0" lang="ru-RU"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endParaRPr>
          </a:p>
        </p:txBody>
      </p:sp>
      <p:pic>
        <p:nvPicPr>
          <p:cNvPr id="14" name="图片 13">
            <a:extLst>
              <a:ext uri="{FF2B5EF4-FFF2-40B4-BE49-F238E27FC236}">
                <a16:creationId xmlns:a16="http://schemas.microsoft.com/office/drawing/2014/main" id="{25EC724F-4B1D-CBC9-549D-30F1626C0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964" y="160009"/>
            <a:ext cx="1490504" cy="406501"/>
          </a:xfrm>
          <a:prstGeom prst="rect">
            <a:avLst/>
          </a:prstGeom>
        </p:spPr>
      </p:pic>
      <p:sp>
        <p:nvSpPr>
          <p:cNvPr id="3" name="文本框 2">
            <a:extLst>
              <a:ext uri="{FF2B5EF4-FFF2-40B4-BE49-F238E27FC236}">
                <a16:creationId xmlns:a16="http://schemas.microsoft.com/office/drawing/2014/main" id="{4B7D6C5F-4AFA-C789-104E-30E3B35A3A9B}"/>
              </a:ext>
            </a:extLst>
          </p:cNvPr>
          <p:cNvSpPr txBox="1"/>
          <p:nvPr/>
        </p:nvSpPr>
        <p:spPr>
          <a:xfrm>
            <a:off x="685801" y="1024830"/>
            <a:ext cx="2857499" cy="276999"/>
          </a:xfrm>
          <a:prstGeom prst="rect">
            <a:avLst/>
          </a:prstGeom>
          <a:noFill/>
        </p:spPr>
        <p:txBody>
          <a:bodyPr wrap="square">
            <a:spAutoFit/>
          </a:bodyPr>
          <a:lstStyle/>
          <a:p>
            <a:r>
              <a:rPr lang="zh-CN" altLang="zh-CN" sz="1200" kern="100" dirty="0">
                <a:latin typeface="Times New Roman" panose="02020603050405020304" pitchFamily="18" charset="0"/>
                <a:ea typeface="宋体" panose="02010600030101010101" pitchFamily="2" charset="-122"/>
              </a:rPr>
              <a:t>复高斯白噪声</a:t>
            </a:r>
            <a:r>
              <a:rPr lang="en-US" altLang="zh-CN" sz="1200" kern="100" dirty="0">
                <a:latin typeface="Times New Roman" panose="02020603050405020304" pitchFamily="18" charset="0"/>
                <a:ea typeface="宋体" panose="02010600030101010101" pitchFamily="2" charset="-122"/>
              </a:rPr>
              <a:t>10^6</a:t>
            </a:r>
            <a:r>
              <a:rPr lang="zh-CN" altLang="zh-CN" sz="1200" kern="100" dirty="0">
                <a:latin typeface="Times New Roman" panose="02020603050405020304" pitchFamily="18" charset="0"/>
                <a:ea typeface="宋体" panose="02010600030101010101" pitchFamily="2" charset="-122"/>
              </a:rPr>
              <a:t>个数，求模后分布图</a:t>
            </a:r>
            <a:endParaRPr lang="zh-CN" altLang="en-US" sz="1200" kern="100" dirty="0">
              <a:latin typeface="Times New Roman" panose="02020603050405020304" pitchFamily="18" charset="0"/>
              <a:ea typeface="宋体" panose="02010600030101010101" pitchFamily="2" charset="-122"/>
            </a:endParaRPr>
          </a:p>
        </p:txBody>
      </p:sp>
      <p:pic>
        <p:nvPicPr>
          <p:cNvPr id="4" name="图片 3">
            <a:extLst>
              <a:ext uri="{FF2B5EF4-FFF2-40B4-BE49-F238E27FC236}">
                <a16:creationId xmlns:a16="http://schemas.microsoft.com/office/drawing/2014/main" id="{052D10AD-68B9-51A2-AA0E-60123ED3EF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8998" y="1301829"/>
            <a:ext cx="6466637" cy="3070146"/>
          </a:xfrm>
          <a:prstGeom prst="rect">
            <a:avLst/>
          </a:prstGeom>
          <a:noFill/>
          <a:ln>
            <a:noFill/>
          </a:ln>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0B823A71-A57E-7399-FC68-C42BE9AB207B}"/>
                  </a:ext>
                </a:extLst>
              </p:cNvPr>
              <p:cNvSpPr txBox="1"/>
              <p:nvPr/>
            </p:nvSpPr>
            <p:spPr>
              <a:xfrm>
                <a:off x="4248747" y="616516"/>
                <a:ext cx="5052416" cy="4416981"/>
              </a:xfrm>
              <a:prstGeom prst="rect">
                <a:avLst/>
              </a:prstGeom>
              <a:noFill/>
            </p:spPr>
            <p:txBody>
              <a:bodyPr wrap="square">
                <a:spAutoFit/>
              </a:bodyPr>
              <a:lstStyle/>
              <a:p>
                <a:pPr indent="3048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rPr>
                            <m:t>𝑓</m:t>
                          </m:r>
                        </m:e>
                        <m:sub>
                          <m:r>
                            <a:rPr lang="en-US" altLang="zh-CN" i="1" kern="100">
                              <a:latin typeface="Cambria Math" panose="02040503050406030204" pitchFamily="18" charset="0"/>
                              <a:ea typeface="宋体" panose="02010600030101010101" pitchFamily="2" charset="-122"/>
                            </a:rPr>
                            <m:t>𝑟</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𝜃</m:t>
                          </m:r>
                        </m:sub>
                      </m:sSub>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𝑟</m:t>
                      </m:r>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𝜃</m:t>
                      </m:r>
                      <m:r>
                        <a:rPr lang="en-US" altLang="zh-CN" kern="100">
                          <a:latin typeface="Cambria Math" panose="02040503050406030204" pitchFamily="18" charset="0"/>
                          <a:ea typeface="宋体" panose="02010600030101010101" pitchFamily="2" charset="-122"/>
                        </a:rPr>
                        <m:t>)=</m:t>
                      </m:r>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宋体" panose="02010600030101010101" pitchFamily="2" charset="-122"/>
                            </a:rPr>
                            <m:t>1</m:t>
                          </m:r>
                        </m:num>
                        <m:den>
                          <m:r>
                            <a:rPr lang="en-US" altLang="zh-CN" i="1" kern="100">
                              <a:latin typeface="Cambria Math" panose="02040503050406030204" pitchFamily="18" charset="0"/>
                              <a:ea typeface="宋体" panose="02010600030101010101" pitchFamily="2" charset="-122"/>
                            </a:rPr>
                            <m:t>2</m:t>
                          </m:r>
                          <m:r>
                            <a:rPr lang="en-US" altLang="zh-CN" i="1" kern="100">
                              <a:latin typeface="Cambria Math" panose="02040503050406030204" pitchFamily="18" charset="0"/>
                              <a:ea typeface="宋体" panose="02010600030101010101" pitchFamily="2" charset="-122"/>
                            </a:rPr>
                            <m:t>𝜋</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𝜎</m:t>
                              </m:r>
                            </m:e>
                            <m:sup>
                              <m:r>
                                <a:rPr lang="en-US" altLang="zh-CN" i="1" kern="100">
                                  <a:latin typeface="Cambria Math" panose="02040503050406030204" pitchFamily="18" charset="0"/>
                                  <a:ea typeface="宋体" panose="02010600030101010101" pitchFamily="2" charset="-122"/>
                                </a:rPr>
                                <m:t>2</m:t>
                              </m:r>
                            </m:sup>
                          </m:sSup>
                        </m:den>
                      </m:f>
                      <m:r>
                        <m:rPr>
                          <m:sty m:val="p"/>
                        </m:rPr>
                        <a:rPr lang="en-US" altLang="zh-CN" kern="100">
                          <a:latin typeface="Cambria Math" panose="02040503050406030204" pitchFamily="18" charset="0"/>
                          <a:ea typeface="宋体" panose="02010600030101010101" pitchFamily="2" charset="-122"/>
                        </a:rPr>
                        <m:t>exp</m:t>
                      </m:r>
                      <m:r>
                        <a:rPr lang="en-US" altLang="zh-CN" i="1" kern="100">
                          <a:latin typeface="Cambria Math" panose="02040503050406030204" pitchFamily="18" charset="0"/>
                          <a:ea typeface="宋体" panose="02010600030101010101" pitchFamily="2" charset="-122"/>
                        </a:rPr>
                        <m:t>​</m:t>
                      </m:r>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宋体" panose="02010600030101010101" pitchFamily="2" charset="-122"/>
                            </a:rPr>
                            <m:t>−</m:t>
                          </m:r>
                          <m:f>
                            <m:fPr>
                              <m:ctrlPr>
                                <a:rPr lang="zh-CN" altLang="zh-CN" i="1" kern="100">
                                  <a:latin typeface="Cambria Math" panose="02040503050406030204" pitchFamily="18" charset="0"/>
                                  <a:ea typeface="Cambria Math" panose="02040503050406030204" pitchFamily="18" charset="0"/>
                                </a:rPr>
                              </m:ctrlPr>
                            </m:fPr>
                            <m:num>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𝑟</m:t>
                                  </m:r>
                                </m:e>
                                <m:sup>
                                  <m:r>
                                    <a:rPr lang="en-US" altLang="zh-CN" i="1" kern="100">
                                      <a:latin typeface="Cambria Math" panose="02040503050406030204" pitchFamily="18" charset="0"/>
                                      <a:ea typeface="宋体" panose="02010600030101010101" pitchFamily="2" charset="-122"/>
                                    </a:rPr>
                                    <m:t>2</m:t>
                                  </m:r>
                                </m:sup>
                              </m:sSup>
                            </m:num>
                            <m:den>
                              <m:r>
                                <a:rPr lang="en-US" altLang="zh-CN" i="1" kern="100">
                                  <a:latin typeface="Cambria Math" panose="02040503050406030204" pitchFamily="18" charset="0"/>
                                  <a:ea typeface="宋体" panose="02010600030101010101" pitchFamily="2" charset="-122"/>
                                </a:rPr>
                                <m:t>2</m:t>
                              </m:r>
                              <m:sSup>
                                <m:sSupPr>
                                  <m:ctrlPr>
                                    <a:rPr lang="zh-CN" altLang="zh-CN" i="1" kern="100">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rPr>
                                    <m:t>𝜎</m:t>
                                  </m:r>
                                </m:e>
                                <m:sup>
                                  <m:r>
                                    <a:rPr lang="en-US" altLang="zh-CN" i="1" kern="100">
                                      <a:latin typeface="Cambria Math" panose="02040503050406030204" pitchFamily="18" charset="0"/>
                                      <a:ea typeface="宋体" panose="02010600030101010101" pitchFamily="2" charset="-122"/>
                                    </a:rPr>
                                    <m:t>2</m:t>
                                  </m:r>
                                </m:sup>
                              </m:sSup>
                            </m:den>
                          </m:f>
                        </m:e>
                      </m:d>
                      <m:r>
                        <a:rPr lang="en-US" altLang="zh-CN" kern="100">
                          <a:latin typeface="Cambria Math" panose="02040503050406030204" pitchFamily="18" charset="0"/>
                          <a:ea typeface="宋体" panose="02010600030101010101" pitchFamily="2" charset="-122"/>
                        </a:rPr>
                        <m:t>⋅</m:t>
                      </m:r>
                      <m:r>
                        <a:rPr lang="en-US" altLang="zh-CN" i="1" kern="100">
                          <a:latin typeface="Cambria Math" panose="02040503050406030204" pitchFamily="18" charset="0"/>
                          <a:ea typeface="宋体" panose="02010600030101010101" pitchFamily="2" charset="-122"/>
                        </a:rPr>
                        <m:t>𝑟</m:t>
                      </m:r>
                    </m:oMath>
                  </m:oMathPara>
                </a14:m>
                <a:endParaRPr lang="en-US" altLang="zh-CN" sz="1400" kern="100" dirty="0">
                  <a:effectLst/>
                  <a:latin typeface="Times New Roman" panose="02020603050405020304" pitchFamily="18" charset="0"/>
                  <a:ea typeface="宋体" panose="02010600030101010101" pitchFamily="2" charset="-122"/>
                </a:endParaRPr>
              </a:p>
              <a:p>
                <a:pPr indent="304800" algn="just">
                  <a:lnSpc>
                    <a:spcPct val="150000"/>
                  </a:lnSpc>
                  <a:buNone/>
                </a:pPr>
                <a:r>
                  <a:rPr lang="zh-CN" altLang="zh-CN" sz="1400" kern="100" dirty="0">
                    <a:effectLst/>
                    <a:latin typeface="Times New Roman" panose="02020603050405020304" pitchFamily="18" charset="0"/>
                    <a:ea typeface="宋体" panose="02010600030101010101" pitchFamily="2" charset="-122"/>
                  </a:rPr>
                  <a:t>对角度</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rPr>
                      <m:t>𝜃</m:t>
                    </m:r>
                  </m:oMath>
                </a14:m>
                <a:r>
                  <a:rPr lang="zh-CN" altLang="zh-CN" sz="1400" kern="100" dirty="0">
                    <a:effectLst/>
                    <a:latin typeface="Times New Roman" panose="02020603050405020304" pitchFamily="18" charset="0"/>
                    <a:ea typeface="宋体" panose="02010600030101010101" pitchFamily="2" charset="-122"/>
                  </a:rPr>
                  <a:t>积分：</a:t>
                </a:r>
                <a:endParaRPr lang="zh-CN" altLang="zh-CN" sz="1100" kern="100" dirty="0">
                  <a:effectLst/>
                  <a:latin typeface="Times New Roman" panose="02020603050405020304" pitchFamily="18" charset="0"/>
                  <a:ea typeface="宋体" panose="02010600030101010101" pitchFamily="2" charset="-122"/>
                </a:endParaRPr>
              </a:p>
              <a:p>
                <a:pPr indent="304800" algn="just">
                  <a:lnSpc>
                    <a:spcPct val="150000"/>
                  </a:lnSpc>
                  <a:buNone/>
                </a:pPr>
                <a14:m>
                  <m:oMathPara xmlns:m="http://schemas.openxmlformats.org/officeDocument/2006/math">
                    <m:oMathParaPr>
                      <m:jc m:val="centerGroup"/>
                    </m:oMathParaPr>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𝑓</m:t>
                          </m:r>
                        </m:e>
                        <m:sub>
                          <m:r>
                            <a:rPr lang="en-US" altLang="zh-CN" sz="1400" i="1" kern="100">
                              <a:effectLst/>
                              <a:latin typeface="Cambria Math" panose="02040503050406030204" pitchFamily="18" charset="0"/>
                              <a:ea typeface="宋体" panose="02010600030101010101" pitchFamily="2" charset="-122"/>
                            </a:rPr>
                            <m:t>𝑟</m:t>
                          </m:r>
                        </m:sub>
                      </m:sSub>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𝑟</m:t>
                      </m:r>
                      <m:r>
                        <a:rPr lang="en-US" altLang="zh-CN" sz="1400" kern="100">
                          <a:effectLst/>
                          <a:latin typeface="Cambria Math" panose="02040503050406030204" pitchFamily="18" charset="0"/>
                          <a:ea typeface="宋体" panose="02010600030101010101" pitchFamily="2" charset="-122"/>
                        </a:rPr>
                        <m:t>)=</m:t>
                      </m:r>
                      <m:nary>
                        <m:naryPr>
                          <m:limLoc m:val="subSup"/>
                          <m:ctrlPr>
                            <a:rPr lang="zh-CN" altLang="zh-CN" sz="1400" i="1" kern="100">
                              <a:effectLst/>
                              <a:latin typeface="Cambria Math" panose="02040503050406030204" pitchFamily="18" charset="0"/>
                              <a:ea typeface="Cambria Math" panose="02040503050406030204" pitchFamily="18" charset="0"/>
                            </a:rPr>
                          </m:ctrlPr>
                        </m:naryPr>
                        <m:sub>
                          <m:r>
                            <a:rPr lang="en-US" altLang="zh-CN" sz="1400" i="1" kern="100">
                              <a:effectLst/>
                              <a:latin typeface="Cambria Math" panose="02040503050406030204" pitchFamily="18" charset="0"/>
                              <a:ea typeface="宋体" panose="02010600030101010101" pitchFamily="2" charset="-122"/>
                            </a:rPr>
                            <m:t>0</m:t>
                          </m:r>
                        </m:sub>
                        <m:sup>
                          <m:r>
                            <a:rPr lang="en-US" altLang="zh-CN" sz="1400" i="1" kern="100">
                              <a:effectLst/>
                              <a:latin typeface="Cambria Math" panose="02040503050406030204" pitchFamily="18" charset="0"/>
                              <a:ea typeface="宋体" panose="02010600030101010101" pitchFamily="2" charset="-122"/>
                            </a:rPr>
                            <m:t>2</m:t>
                          </m:r>
                          <m:r>
                            <a:rPr lang="en-US" altLang="zh-CN" sz="1400" i="1" kern="100">
                              <a:effectLst/>
                              <a:latin typeface="Cambria Math" panose="02040503050406030204" pitchFamily="18" charset="0"/>
                              <a:ea typeface="宋体" panose="02010600030101010101" pitchFamily="2" charset="-122"/>
                            </a:rPr>
                            <m:t>𝜋</m:t>
                          </m:r>
                        </m:sup>
                        <m:e>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𝑓</m:t>
                              </m:r>
                            </m:e>
                            <m:sub>
                              <m:r>
                                <a:rPr lang="en-US" altLang="zh-CN" sz="1400" i="1" kern="100">
                                  <a:effectLst/>
                                  <a:latin typeface="Cambria Math" panose="02040503050406030204" pitchFamily="18" charset="0"/>
                                  <a:ea typeface="宋体" panose="02010600030101010101" pitchFamily="2" charset="-122"/>
                                </a:rPr>
                                <m:t>𝑟</m:t>
                              </m:r>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𝜃</m:t>
                              </m:r>
                            </m:sub>
                          </m:sSub>
                        </m:e>
                      </m:nary>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𝑟</m:t>
                      </m:r>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𝜃</m:t>
                      </m:r>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𝑑</m:t>
                      </m:r>
                      <m:r>
                        <a:rPr lang="en-US" altLang="zh-CN" sz="1400" i="1" kern="100">
                          <a:effectLst/>
                          <a:latin typeface="Cambria Math" panose="02040503050406030204" pitchFamily="18" charset="0"/>
                          <a:ea typeface="宋体" panose="02010600030101010101" pitchFamily="2" charset="-122"/>
                        </a:rPr>
                        <m:t>𝜃</m:t>
                      </m:r>
                      <m:r>
                        <a:rPr lang="en-US" altLang="zh-CN" sz="1400" kern="100">
                          <a:effectLst/>
                          <a:latin typeface="Cambria Math" panose="02040503050406030204" pitchFamily="18" charset="0"/>
                          <a:ea typeface="宋体" panose="02010600030101010101" pitchFamily="2" charset="-122"/>
                        </a:rPr>
                        <m:t>=</m:t>
                      </m:r>
                      <m:nary>
                        <m:naryPr>
                          <m:limLoc m:val="subSup"/>
                          <m:ctrlPr>
                            <a:rPr lang="zh-CN" altLang="zh-CN" sz="1400" i="1" kern="100">
                              <a:effectLst/>
                              <a:latin typeface="Cambria Math" panose="02040503050406030204" pitchFamily="18" charset="0"/>
                              <a:ea typeface="Cambria Math" panose="02040503050406030204" pitchFamily="18" charset="0"/>
                            </a:rPr>
                          </m:ctrlPr>
                        </m:naryPr>
                        <m:sub>
                          <m:r>
                            <a:rPr lang="en-US" altLang="zh-CN" sz="1400" i="1" kern="100">
                              <a:effectLst/>
                              <a:latin typeface="Cambria Math" panose="02040503050406030204" pitchFamily="18" charset="0"/>
                              <a:ea typeface="宋体" panose="02010600030101010101" pitchFamily="2" charset="-122"/>
                            </a:rPr>
                            <m:t>0</m:t>
                          </m:r>
                        </m:sub>
                        <m:sup>
                          <m:r>
                            <a:rPr lang="en-US" altLang="zh-CN" sz="1400" i="1" kern="100">
                              <a:effectLst/>
                              <a:latin typeface="Cambria Math" panose="02040503050406030204" pitchFamily="18" charset="0"/>
                              <a:ea typeface="宋体" panose="02010600030101010101" pitchFamily="2" charset="-122"/>
                            </a:rPr>
                            <m:t>2</m:t>
                          </m:r>
                          <m:r>
                            <a:rPr lang="en-US" altLang="zh-CN" sz="1400" i="1" kern="100">
                              <a:effectLst/>
                              <a:latin typeface="Cambria Math" panose="02040503050406030204" pitchFamily="18" charset="0"/>
                              <a:ea typeface="宋体" panose="02010600030101010101" pitchFamily="2" charset="-122"/>
                            </a:rPr>
                            <m:t>𝜋</m:t>
                          </m:r>
                        </m:sup>
                        <m:e>
                          <m:f>
                            <m:fPr>
                              <m:ctrlPr>
                                <a:rPr lang="zh-CN" altLang="zh-CN" sz="1400" i="1" kern="100">
                                  <a:effectLst/>
                                  <a:latin typeface="Cambria Math" panose="02040503050406030204" pitchFamily="18" charset="0"/>
                                  <a:ea typeface="Cambria Math" panose="02040503050406030204" pitchFamily="18" charset="0"/>
                                </a:rPr>
                              </m:ctrlPr>
                            </m:fPr>
                            <m:num>
                              <m:r>
                                <a:rPr lang="en-US" altLang="zh-CN" sz="1400" i="1" kern="100">
                                  <a:effectLst/>
                                  <a:latin typeface="Cambria Math" panose="02040503050406030204" pitchFamily="18" charset="0"/>
                                  <a:ea typeface="宋体" panose="02010600030101010101" pitchFamily="2" charset="-122"/>
                                </a:rPr>
                                <m:t>1</m:t>
                              </m:r>
                            </m:num>
                            <m:den>
                              <m:r>
                                <a:rPr lang="en-US" altLang="zh-CN" sz="1400" i="1" kern="100">
                                  <a:effectLst/>
                                  <a:latin typeface="Cambria Math" panose="02040503050406030204" pitchFamily="18" charset="0"/>
                                  <a:ea typeface="宋体" panose="02010600030101010101" pitchFamily="2" charset="-122"/>
                                </a:rPr>
                                <m:t>2</m:t>
                              </m:r>
                              <m:r>
                                <a:rPr lang="en-US" altLang="zh-CN" sz="1400" i="1" kern="100">
                                  <a:effectLst/>
                                  <a:latin typeface="Cambria Math" panose="02040503050406030204" pitchFamily="18" charset="0"/>
                                  <a:ea typeface="宋体" panose="02010600030101010101" pitchFamily="2" charset="-122"/>
                                </a:rPr>
                                <m:t>𝜋</m:t>
                              </m:r>
                              <m:sSup>
                                <m:sSupPr>
                                  <m:ctrlPr>
                                    <a:rPr lang="zh-CN" altLang="zh-CN" sz="1400" i="1" kern="100">
                                      <a:effectLst/>
                                      <a:latin typeface="Cambria Math" panose="02040503050406030204" pitchFamily="18" charset="0"/>
                                      <a:ea typeface="Cambria Math" panose="02040503050406030204" pitchFamily="18" charset="0"/>
                                    </a:rPr>
                                  </m:ctrlPr>
                                </m:sSupPr>
                                <m:e>
                                  <m:r>
                                    <a:rPr lang="en-US" altLang="zh-CN" sz="1400" i="1" kern="100">
                                      <a:effectLst/>
                                      <a:latin typeface="Cambria Math" panose="02040503050406030204" pitchFamily="18" charset="0"/>
                                      <a:ea typeface="宋体" panose="02010600030101010101" pitchFamily="2" charset="-122"/>
                                    </a:rPr>
                                    <m:t>𝜎</m:t>
                                  </m:r>
                                </m:e>
                                <m:sup>
                                  <m:r>
                                    <a:rPr lang="en-US" altLang="zh-CN" sz="1400" i="1" kern="100">
                                      <a:effectLst/>
                                      <a:latin typeface="Cambria Math" panose="02040503050406030204" pitchFamily="18" charset="0"/>
                                      <a:ea typeface="宋体" panose="02010600030101010101" pitchFamily="2" charset="-122"/>
                                    </a:rPr>
                                    <m:t>2</m:t>
                                  </m:r>
                                </m:sup>
                              </m:sSup>
                            </m:den>
                          </m:f>
                        </m:e>
                      </m:nary>
                      <m:r>
                        <m:rPr>
                          <m:sty m:val="p"/>
                        </m:rPr>
                        <a:rPr lang="en-US" altLang="zh-CN" sz="1400" kern="100">
                          <a:effectLst/>
                          <a:latin typeface="Cambria Math" panose="02040503050406030204" pitchFamily="18" charset="0"/>
                          <a:ea typeface="宋体" panose="02010600030101010101" pitchFamily="2" charset="-122"/>
                        </a:rPr>
                        <m:t>exp</m:t>
                      </m:r>
                      <m:r>
                        <a:rPr lang="en-US" altLang="zh-CN" sz="1400" i="1" kern="100">
                          <a:effectLst/>
                          <a:latin typeface="Cambria Math" panose="02040503050406030204" pitchFamily="18" charset="0"/>
                          <a:ea typeface="宋体" panose="02010600030101010101" pitchFamily="2" charset="-122"/>
                        </a:rPr>
                        <m:t>​</m:t>
                      </m:r>
                      <m:d>
                        <m:dPr>
                          <m:ctrlPr>
                            <a:rPr lang="zh-CN" altLang="zh-CN" sz="1400" i="1" kern="100">
                              <a:effectLst/>
                              <a:latin typeface="Cambria Math" panose="02040503050406030204" pitchFamily="18" charset="0"/>
                              <a:ea typeface="Cambria Math" panose="02040503050406030204" pitchFamily="18" charset="0"/>
                            </a:rPr>
                          </m:ctrlPr>
                        </m:dPr>
                        <m:e>
                          <m:r>
                            <a:rPr lang="en-US" altLang="zh-CN" sz="1400" i="1" kern="100">
                              <a:effectLst/>
                              <a:latin typeface="Cambria Math" panose="02040503050406030204" pitchFamily="18" charset="0"/>
                              <a:ea typeface="宋体" panose="02010600030101010101" pitchFamily="2" charset="-122"/>
                            </a:rPr>
                            <m:t>−</m:t>
                          </m:r>
                          <m:f>
                            <m:fPr>
                              <m:ctrlPr>
                                <a:rPr lang="zh-CN" altLang="zh-CN" sz="1400" i="1" kern="100">
                                  <a:effectLst/>
                                  <a:latin typeface="Cambria Math" panose="02040503050406030204" pitchFamily="18" charset="0"/>
                                  <a:ea typeface="Cambria Math" panose="02040503050406030204" pitchFamily="18" charset="0"/>
                                </a:rPr>
                              </m:ctrlPr>
                            </m:fPr>
                            <m:num>
                              <m:sSup>
                                <m:sSupPr>
                                  <m:ctrlPr>
                                    <a:rPr lang="zh-CN" altLang="zh-CN" sz="1400" i="1" kern="100">
                                      <a:effectLst/>
                                      <a:latin typeface="Cambria Math" panose="02040503050406030204" pitchFamily="18" charset="0"/>
                                      <a:ea typeface="Cambria Math" panose="02040503050406030204" pitchFamily="18" charset="0"/>
                                    </a:rPr>
                                  </m:ctrlPr>
                                </m:sSupPr>
                                <m:e>
                                  <m:r>
                                    <a:rPr lang="en-US" altLang="zh-CN" sz="1400" i="1" kern="100">
                                      <a:effectLst/>
                                      <a:latin typeface="Cambria Math" panose="02040503050406030204" pitchFamily="18" charset="0"/>
                                      <a:ea typeface="宋体" panose="02010600030101010101" pitchFamily="2" charset="-122"/>
                                    </a:rPr>
                                    <m:t>𝑟</m:t>
                                  </m:r>
                                </m:e>
                                <m:sup>
                                  <m:r>
                                    <a:rPr lang="en-US" altLang="zh-CN" sz="1400" i="1" kern="100">
                                      <a:effectLst/>
                                      <a:latin typeface="Cambria Math" panose="02040503050406030204" pitchFamily="18" charset="0"/>
                                      <a:ea typeface="宋体" panose="02010600030101010101" pitchFamily="2" charset="-122"/>
                                    </a:rPr>
                                    <m:t>2</m:t>
                                  </m:r>
                                </m:sup>
                              </m:sSup>
                            </m:num>
                            <m:den>
                              <m:r>
                                <a:rPr lang="en-US" altLang="zh-CN" sz="1400" i="1" kern="100">
                                  <a:effectLst/>
                                  <a:latin typeface="Cambria Math" panose="02040503050406030204" pitchFamily="18" charset="0"/>
                                  <a:ea typeface="宋体" panose="02010600030101010101" pitchFamily="2" charset="-122"/>
                                </a:rPr>
                                <m:t>2</m:t>
                              </m:r>
                              <m:sSup>
                                <m:sSupPr>
                                  <m:ctrlPr>
                                    <a:rPr lang="zh-CN" altLang="zh-CN" sz="1400" i="1" kern="100">
                                      <a:effectLst/>
                                      <a:latin typeface="Cambria Math" panose="02040503050406030204" pitchFamily="18" charset="0"/>
                                      <a:ea typeface="Cambria Math" panose="02040503050406030204" pitchFamily="18" charset="0"/>
                                    </a:rPr>
                                  </m:ctrlPr>
                                </m:sSupPr>
                                <m:e>
                                  <m:r>
                                    <a:rPr lang="en-US" altLang="zh-CN" sz="1400" i="1" kern="100">
                                      <a:effectLst/>
                                      <a:latin typeface="Cambria Math" panose="02040503050406030204" pitchFamily="18" charset="0"/>
                                      <a:ea typeface="宋体" panose="02010600030101010101" pitchFamily="2" charset="-122"/>
                                    </a:rPr>
                                    <m:t>𝜎</m:t>
                                  </m:r>
                                </m:e>
                                <m:sup>
                                  <m:r>
                                    <a:rPr lang="en-US" altLang="zh-CN" sz="1400" i="1" kern="100">
                                      <a:effectLst/>
                                      <a:latin typeface="Cambria Math" panose="02040503050406030204" pitchFamily="18" charset="0"/>
                                      <a:ea typeface="宋体" panose="02010600030101010101" pitchFamily="2" charset="-122"/>
                                    </a:rPr>
                                    <m:t>2</m:t>
                                  </m:r>
                                </m:sup>
                              </m:sSup>
                            </m:den>
                          </m:f>
                        </m:e>
                      </m:d>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𝑟</m:t>
                      </m:r>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𝑑</m:t>
                      </m:r>
                      <m:r>
                        <a:rPr lang="en-US" altLang="zh-CN" sz="1400" i="1" kern="100">
                          <a:effectLst/>
                          <a:latin typeface="Cambria Math" panose="02040503050406030204" pitchFamily="18" charset="0"/>
                          <a:ea typeface="宋体" panose="02010600030101010101" pitchFamily="2" charset="-122"/>
                        </a:rPr>
                        <m:t>𝜃</m:t>
                      </m:r>
                    </m:oMath>
                  </m:oMathPara>
                </a14:m>
                <a:endParaRPr lang="zh-CN" altLang="zh-CN" sz="1100" kern="100" dirty="0">
                  <a:effectLst/>
                  <a:latin typeface="Times New Roman" panose="02020603050405020304" pitchFamily="18" charset="0"/>
                  <a:ea typeface="宋体" panose="02010600030101010101" pitchFamily="2" charset="-122"/>
                </a:endParaRPr>
              </a:p>
              <a:p>
                <a:pPr indent="304800" algn="just">
                  <a:lnSpc>
                    <a:spcPct val="150000"/>
                  </a:lnSpc>
                  <a:buNone/>
                </a:pPr>
                <a:r>
                  <a:rPr lang="zh-CN" altLang="zh-CN" sz="1400" kern="100" dirty="0">
                    <a:effectLst/>
                    <a:latin typeface="Times New Roman" panose="02020603050405020304" pitchFamily="18" charset="0"/>
                    <a:ea typeface="宋体" panose="02010600030101010101" pitchFamily="2" charset="-122"/>
                  </a:rPr>
                  <a:t>得到：</a:t>
                </a:r>
                <a:endParaRPr lang="zh-CN" altLang="zh-CN" sz="1100" kern="100" dirty="0">
                  <a:effectLst/>
                  <a:latin typeface="Times New Roman" panose="02020603050405020304" pitchFamily="18" charset="0"/>
                  <a:ea typeface="宋体" panose="02010600030101010101" pitchFamily="2" charset="-122"/>
                </a:endParaRPr>
              </a:p>
              <a:p>
                <a:pPr indent="304800" algn="just">
                  <a:lnSpc>
                    <a:spcPct val="150000"/>
                  </a:lnSpc>
                  <a:buNone/>
                </a:pPr>
                <a14:m>
                  <m:oMathPara xmlns:m="http://schemas.openxmlformats.org/officeDocument/2006/math">
                    <m:oMathParaPr>
                      <m:jc m:val="centerGroup"/>
                    </m:oMathParaPr>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𝑓</m:t>
                          </m:r>
                        </m:e>
                        <m:sub>
                          <m:r>
                            <a:rPr lang="en-US" altLang="zh-CN" sz="1400" i="1" kern="100">
                              <a:effectLst/>
                              <a:latin typeface="Cambria Math" panose="02040503050406030204" pitchFamily="18" charset="0"/>
                              <a:ea typeface="宋体" panose="02010600030101010101" pitchFamily="2" charset="-122"/>
                            </a:rPr>
                            <m:t>𝑟</m:t>
                          </m:r>
                        </m:sub>
                      </m:sSub>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𝑟</m:t>
                      </m:r>
                      <m:r>
                        <a:rPr lang="en-US" altLang="zh-CN" sz="1400" kern="100">
                          <a:effectLst/>
                          <a:latin typeface="Cambria Math" panose="02040503050406030204" pitchFamily="18" charset="0"/>
                          <a:ea typeface="宋体" panose="02010600030101010101" pitchFamily="2" charset="-122"/>
                        </a:rPr>
                        <m:t>)=</m:t>
                      </m:r>
                      <m:f>
                        <m:fPr>
                          <m:ctrlPr>
                            <a:rPr lang="zh-CN" altLang="zh-CN" sz="1400" i="1" kern="100">
                              <a:effectLst/>
                              <a:latin typeface="Cambria Math" panose="02040503050406030204" pitchFamily="18" charset="0"/>
                              <a:ea typeface="Cambria Math" panose="02040503050406030204" pitchFamily="18" charset="0"/>
                            </a:rPr>
                          </m:ctrlPr>
                        </m:fPr>
                        <m:num>
                          <m:r>
                            <a:rPr lang="en-US" altLang="zh-CN" sz="1400" i="1" kern="100">
                              <a:effectLst/>
                              <a:latin typeface="Cambria Math" panose="02040503050406030204" pitchFamily="18" charset="0"/>
                              <a:ea typeface="宋体" panose="02010600030101010101" pitchFamily="2" charset="-122"/>
                            </a:rPr>
                            <m:t>𝑟</m:t>
                          </m:r>
                        </m:num>
                        <m:den>
                          <m:sSup>
                            <m:sSupPr>
                              <m:ctrlPr>
                                <a:rPr lang="zh-CN" altLang="zh-CN" sz="1400" i="1" kern="100">
                                  <a:effectLst/>
                                  <a:latin typeface="Cambria Math" panose="02040503050406030204" pitchFamily="18" charset="0"/>
                                  <a:ea typeface="Cambria Math" panose="02040503050406030204" pitchFamily="18" charset="0"/>
                                </a:rPr>
                              </m:ctrlPr>
                            </m:sSupPr>
                            <m:e>
                              <m:r>
                                <a:rPr lang="en-US" altLang="zh-CN" sz="1400" i="1" kern="100">
                                  <a:effectLst/>
                                  <a:latin typeface="Cambria Math" panose="02040503050406030204" pitchFamily="18" charset="0"/>
                                  <a:ea typeface="宋体" panose="02010600030101010101" pitchFamily="2" charset="-122"/>
                                </a:rPr>
                                <m:t>𝜎</m:t>
                              </m:r>
                            </m:e>
                            <m:sup>
                              <m:r>
                                <a:rPr lang="en-US" altLang="zh-CN" sz="1400" i="1" kern="100">
                                  <a:effectLst/>
                                  <a:latin typeface="Cambria Math" panose="02040503050406030204" pitchFamily="18" charset="0"/>
                                  <a:ea typeface="宋体" panose="02010600030101010101" pitchFamily="2" charset="-122"/>
                                </a:rPr>
                                <m:t>2</m:t>
                              </m:r>
                            </m:sup>
                          </m:sSup>
                        </m:den>
                      </m:f>
                      <m:r>
                        <m:rPr>
                          <m:sty m:val="p"/>
                        </m:rPr>
                        <a:rPr lang="en-US" altLang="zh-CN" sz="1400" kern="100">
                          <a:effectLst/>
                          <a:latin typeface="Cambria Math" panose="02040503050406030204" pitchFamily="18" charset="0"/>
                          <a:ea typeface="宋体" panose="02010600030101010101" pitchFamily="2" charset="-122"/>
                        </a:rPr>
                        <m:t>exp</m:t>
                      </m:r>
                      <m:r>
                        <a:rPr lang="en-US" altLang="zh-CN" sz="1400" i="1" kern="100">
                          <a:effectLst/>
                          <a:latin typeface="Cambria Math" panose="02040503050406030204" pitchFamily="18" charset="0"/>
                          <a:ea typeface="宋体" panose="02010600030101010101" pitchFamily="2" charset="-122"/>
                        </a:rPr>
                        <m:t>​</m:t>
                      </m:r>
                      <m:d>
                        <m:dPr>
                          <m:ctrlPr>
                            <a:rPr lang="zh-CN" altLang="zh-CN" sz="1400" i="1" kern="100">
                              <a:effectLst/>
                              <a:latin typeface="Cambria Math" panose="02040503050406030204" pitchFamily="18" charset="0"/>
                              <a:ea typeface="Cambria Math" panose="02040503050406030204" pitchFamily="18" charset="0"/>
                            </a:rPr>
                          </m:ctrlPr>
                        </m:dPr>
                        <m:e>
                          <m:r>
                            <a:rPr lang="en-US" altLang="zh-CN" sz="1400" i="1" kern="100">
                              <a:effectLst/>
                              <a:latin typeface="Cambria Math" panose="02040503050406030204" pitchFamily="18" charset="0"/>
                              <a:ea typeface="宋体" panose="02010600030101010101" pitchFamily="2" charset="-122"/>
                            </a:rPr>
                            <m:t>−</m:t>
                          </m:r>
                          <m:f>
                            <m:fPr>
                              <m:ctrlPr>
                                <a:rPr lang="zh-CN" altLang="zh-CN" sz="1400" i="1" kern="100">
                                  <a:effectLst/>
                                  <a:latin typeface="Cambria Math" panose="02040503050406030204" pitchFamily="18" charset="0"/>
                                  <a:ea typeface="Cambria Math" panose="02040503050406030204" pitchFamily="18" charset="0"/>
                                </a:rPr>
                              </m:ctrlPr>
                            </m:fPr>
                            <m:num>
                              <m:sSup>
                                <m:sSupPr>
                                  <m:ctrlPr>
                                    <a:rPr lang="zh-CN" altLang="zh-CN" sz="1400" i="1" kern="100">
                                      <a:effectLst/>
                                      <a:latin typeface="Cambria Math" panose="02040503050406030204" pitchFamily="18" charset="0"/>
                                      <a:ea typeface="Cambria Math" panose="02040503050406030204" pitchFamily="18" charset="0"/>
                                    </a:rPr>
                                  </m:ctrlPr>
                                </m:sSupPr>
                                <m:e>
                                  <m:r>
                                    <a:rPr lang="en-US" altLang="zh-CN" sz="1400" i="1" kern="100">
                                      <a:effectLst/>
                                      <a:latin typeface="Cambria Math" panose="02040503050406030204" pitchFamily="18" charset="0"/>
                                      <a:ea typeface="宋体" panose="02010600030101010101" pitchFamily="2" charset="-122"/>
                                    </a:rPr>
                                    <m:t>𝑟</m:t>
                                  </m:r>
                                </m:e>
                                <m:sup>
                                  <m:r>
                                    <a:rPr lang="en-US" altLang="zh-CN" sz="1400" i="1" kern="100">
                                      <a:effectLst/>
                                      <a:latin typeface="Cambria Math" panose="02040503050406030204" pitchFamily="18" charset="0"/>
                                      <a:ea typeface="宋体" panose="02010600030101010101" pitchFamily="2" charset="-122"/>
                                    </a:rPr>
                                    <m:t>2</m:t>
                                  </m:r>
                                </m:sup>
                              </m:sSup>
                            </m:num>
                            <m:den>
                              <m:r>
                                <a:rPr lang="en-US" altLang="zh-CN" sz="1400" i="1" kern="100">
                                  <a:effectLst/>
                                  <a:latin typeface="Cambria Math" panose="02040503050406030204" pitchFamily="18" charset="0"/>
                                  <a:ea typeface="宋体" panose="02010600030101010101" pitchFamily="2" charset="-122"/>
                                </a:rPr>
                                <m:t>2</m:t>
                              </m:r>
                              <m:sSup>
                                <m:sSupPr>
                                  <m:ctrlPr>
                                    <a:rPr lang="zh-CN" altLang="zh-CN" sz="1400" i="1" kern="100">
                                      <a:effectLst/>
                                      <a:latin typeface="Cambria Math" panose="02040503050406030204" pitchFamily="18" charset="0"/>
                                      <a:ea typeface="Cambria Math" panose="02040503050406030204" pitchFamily="18" charset="0"/>
                                    </a:rPr>
                                  </m:ctrlPr>
                                </m:sSupPr>
                                <m:e>
                                  <m:r>
                                    <a:rPr lang="en-US" altLang="zh-CN" sz="1400" i="1" kern="100">
                                      <a:effectLst/>
                                      <a:latin typeface="Cambria Math" panose="02040503050406030204" pitchFamily="18" charset="0"/>
                                      <a:ea typeface="宋体" panose="02010600030101010101" pitchFamily="2" charset="-122"/>
                                    </a:rPr>
                                    <m:t>𝜎</m:t>
                                  </m:r>
                                </m:e>
                                <m:sup>
                                  <m:r>
                                    <a:rPr lang="en-US" altLang="zh-CN" sz="1400" i="1" kern="100">
                                      <a:effectLst/>
                                      <a:latin typeface="Cambria Math" panose="02040503050406030204" pitchFamily="18" charset="0"/>
                                      <a:ea typeface="宋体" panose="02010600030101010101" pitchFamily="2" charset="-122"/>
                                    </a:rPr>
                                    <m:t>2</m:t>
                                  </m:r>
                                </m:sup>
                              </m:sSup>
                            </m:den>
                          </m:f>
                        </m:e>
                      </m:d>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𝑟</m:t>
                      </m:r>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0</m:t>
                      </m:r>
                    </m:oMath>
                  </m:oMathPara>
                </a14:m>
                <a:endParaRPr lang="zh-CN" altLang="zh-CN" sz="1100" kern="100" dirty="0">
                  <a:effectLst/>
                  <a:latin typeface="Times New Roman" panose="02020603050405020304" pitchFamily="18" charset="0"/>
                  <a:ea typeface="宋体" panose="02010600030101010101" pitchFamily="2" charset="-122"/>
                </a:endParaRPr>
              </a:p>
              <a:p>
                <a:pPr indent="304800" algn="just">
                  <a:lnSpc>
                    <a:spcPct val="150000"/>
                  </a:lnSpc>
                  <a:buNone/>
                </a:pPr>
                <a:r>
                  <a:rPr lang="zh-CN" altLang="zh-CN" sz="1400" kern="100" dirty="0">
                    <a:effectLst/>
                    <a:latin typeface="Times New Roman" panose="02020603050405020304" pitchFamily="18" charset="0"/>
                    <a:ea typeface="宋体" panose="02010600030101010101" pitchFamily="2" charset="-122"/>
                  </a:rPr>
                  <a:t>这个分布正是</a:t>
                </a:r>
                <a:r>
                  <a:rPr lang="en-US" altLang="zh-CN" sz="1400" b="1" kern="100" dirty="0">
                    <a:effectLst/>
                    <a:latin typeface="Times New Roman" panose="02020603050405020304" pitchFamily="18" charset="0"/>
                    <a:ea typeface="宋体" panose="02010600030101010101" pitchFamily="2" charset="-122"/>
                  </a:rPr>
                  <a:t>Rayleigh</a:t>
                </a:r>
                <a:r>
                  <a:rPr lang="zh-CN" altLang="zh-CN" sz="1400" b="1" kern="100" dirty="0">
                    <a:effectLst/>
                    <a:latin typeface="Times New Roman" panose="02020603050405020304" pitchFamily="18" charset="0"/>
                    <a:ea typeface="宋体" panose="02010600030101010101" pitchFamily="2" charset="-122"/>
                  </a:rPr>
                  <a:t>分布</a:t>
                </a:r>
                <a:r>
                  <a:rPr lang="zh-CN" altLang="zh-CN" sz="1400" kern="100" dirty="0">
                    <a:effectLst/>
                    <a:latin typeface="Times New Roman" panose="02020603050405020304" pitchFamily="18" charset="0"/>
                    <a:ea typeface="宋体" panose="02010600030101010101" pitchFamily="2" charset="-122"/>
                  </a:rPr>
                  <a:t>，其概率密度函数为：</a:t>
                </a:r>
                <a:endParaRPr lang="zh-CN" altLang="zh-CN" sz="1100" kern="100" dirty="0">
                  <a:effectLst/>
                  <a:latin typeface="Times New Roman" panose="02020603050405020304" pitchFamily="18" charset="0"/>
                  <a:ea typeface="宋体" panose="02010600030101010101" pitchFamily="2" charset="-122"/>
                </a:endParaRPr>
              </a:p>
              <a:p>
                <a:pPr indent="304800" algn="just">
                  <a:lnSpc>
                    <a:spcPct val="150000"/>
                  </a:lnSpc>
                  <a:buNone/>
                </a:pP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宋体" panose="02010600030101010101" pitchFamily="2" charset="-122"/>
                        </a:rPr>
                        <m:t>𝑓</m:t>
                      </m:r>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𝑟</m:t>
                      </m:r>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𝜎</m:t>
                      </m:r>
                      <m:r>
                        <a:rPr lang="en-US" altLang="zh-CN" sz="1400" kern="100">
                          <a:effectLst/>
                          <a:latin typeface="Cambria Math" panose="02040503050406030204" pitchFamily="18" charset="0"/>
                          <a:ea typeface="宋体" panose="02010600030101010101" pitchFamily="2" charset="-122"/>
                        </a:rPr>
                        <m:t>)=</m:t>
                      </m:r>
                      <m:f>
                        <m:fPr>
                          <m:ctrlPr>
                            <a:rPr lang="zh-CN" altLang="zh-CN" sz="1400" i="1" kern="100">
                              <a:effectLst/>
                              <a:latin typeface="Cambria Math" panose="02040503050406030204" pitchFamily="18" charset="0"/>
                              <a:ea typeface="Cambria Math" panose="02040503050406030204" pitchFamily="18" charset="0"/>
                            </a:rPr>
                          </m:ctrlPr>
                        </m:fPr>
                        <m:num>
                          <m:r>
                            <a:rPr lang="en-US" altLang="zh-CN" sz="1400" i="1" kern="100">
                              <a:effectLst/>
                              <a:latin typeface="Cambria Math" panose="02040503050406030204" pitchFamily="18" charset="0"/>
                              <a:ea typeface="宋体" panose="02010600030101010101" pitchFamily="2" charset="-122"/>
                            </a:rPr>
                            <m:t>𝑟</m:t>
                          </m:r>
                        </m:num>
                        <m:den>
                          <m:sSup>
                            <m:sSupPr>
                              <m:ctrlPr>
                                <a:rPr lang="zh-CN" altLang="zh-CN" sz="1400" i="1" kern="100">
                                  <a:effectLst/>
                                  <a:latin typeface="Cambria Math" panose="02040503050406030204" pitchFamily="18" charset="0"/>
                                  <a:ea typeface="Cambria Math" panose="02040503050406030204" pitchFamily="18" charset="0"/>
                                </a:rPr>
                              </m:ctrlPr>
                            </m:sSupPr>
                            <m:e>
                              <m:r>
                                <a:rPr lang="en-US" altLang="zh-CN" sz="1400" i="1" kern="100">
                                  <a:effectLst/>
                                  <a:latin typeface="Cambria Math" panose="02040503050406030204" pitchFamily="18" charset="0"/>
                                  <a:ea typeface="宋体" panose="02010600030101010101" pitchFamily="2" charset="-122"/>
                                </a:rPr>
                                <m:t>𝜎</m:t>
                              </m:r>
                            </m:e>
                            <m:sup>
                              <m:r>
                                <a:rPr lang="en-US" altLang="zh-CN" sz="1400" i="1" kern="100">
                                  <a:effectLst/>
                                  <a:latin typeface="Cambria Math" panose="02040503050406030204" pitchFamily="18" charset="0"/>
                                  <a:ea typeface="宋体" panose="02010600030101010101" pitchFamily="2" charset="-122"/>
                                </a:rPr>
                                <m:t>2</m:t>
                              </m:r>
                            </m:sup>
                          </m:sSup>
                        </m:den>
                      </m:f>
                      <m:r>
                        <m:rPr>
                          <m:sty m:val="p"/>
                        </m:rPr>
                        <a:rPr lang="en-US" altLang="zh-CN" sz="1400" kern="100">
                          <a:effectLst/>
                          <a:latin typeface="Cambria Math" panose="02040503050406030204" pitchFamily="18" charset="0"/>
                          <a:ea typeface="宋体" panose="02010600030101010101" pitchFamily="2" charset="-122"/>
                        </a:rPr>
                        <m:t>exp</m:t>
                      </m:r>
                      <m:r>
                        <a:rPr lang="en-US" altLang="zh-CN" sz="1400" i="1" kern="100">
                          <a:effectLst/>
                          <a:latin typeface="Cambria Math" panose="02040503050406030204" pitchFamily="18" charset="0"/>
                          <a:ea typeface="宋体" panose="02010600030101010101" pitchFamily="2" charset="-122"/>
                        </a:rPr>
                        <m:t>​</m:t>
                      </m:r>
                      <m:d>
                        <m:dPr>
                          <m:ctrlPr>
                            <a:rPr lang="zh-CN" altLang="zh-CN" sz="1400" i="1" kern="100">
                              <a:effectLst/>
                              <a:latin typeface="Cambria Math" panose="02040503050406030204" pitchFamily="18" charset="0"/>
                              <a:ea typeface="Cambria Math" panose="02040503050406030204" pitchFamily="18" charset="0"/>
                            </a:rPr>
                          </m:ctrlPr>
                        </m:dPr>
                        <m:e>
                          <m:r>
                            <a:rPr lang="en-US" altLang="zh-CN" sz="1400" i="1" kern="100">
                              <a:effectLst/>
                              <a:latin typeface="Cambria Math" panose="02040503050406030204" pitchFamily="18" charset="0"/>
                              <a:ea typeface="宋体" panose="02010600030101010101" pitchFamily="2" charset="-122"/>
                            </a:rPr>
                            <m:t>−</m:t>
                          </m:r>
                          <m:f>
                            <m:fPr>
                              <m:ctrlPr>
                                <a:rPr lang="zh-CN" altLang="zh-CN" sz="1400" i="1" kern="100">
                                  <a:effectLst/>
                                  <a:latin typeface="Cambria Math" panose="02040503050406030204" pitchFamily="18" charset="0"/>
                                  <a:ea typeface="Cambria Math" panose="02040503050406030204" pitchFamily="18" charset="0"/>
                                </a:rPr>
                              </m:ctrlPr>
                            </m:fPr>
                            <m:num>
                              <m:sSup>
                                <m:sSupPr>
                                  <m:ctrlPr>
                                    <a:rPr lang="zh-CN" altLang="zh-CN" sz="1400" i="1" kern="100">
                                      <a:effectLst/>
                                      <a:latin typeface="Cambria Math" panose="02040503050406030204" pitchFamily="18" charset="0"/>
                                      <a:ea typeface="Cambria Math" panose="02040503050406030204" pitchFamily="18" charset="0"/>
                                    </a:rPr>
                                  </m:ctrlPr>
                                </m:sSupPr>
                                <m:e>
                                  <m:r>
                                    <a:rPr lang="en-US" altLang="zh-CN" sz="1400" i="1" kern="100">
                                      <a:effectLst/>
                                      <a:latin typeface="Cambria Math" panose="02040503050406030204" pitchFamily="18" charset="0"/>
                                      <a:ea typeface="宋体" panose="02010600030101010101" pitchFamily="2" charset="-122"/>
                                    </a:rPr>
                                    <m:t>𝑟</m:t>
                                  </m:r>
                                </m:e>
                                <m:sup>
                                  <m:r>
                                    <a:rPr lang="en-US" altLang="zh-CN" sz="1400" i="1" kern="100">
                                      <a:effectLst/>
                                      <a:latin typeface="Cambria Math" panose="02040503050406030204" pitchFamily="18" charset="0"/>
                                      <a:ea typeface="宋体" panose="02010600030101010101" pitchFamily="2" charset="-122"/>
                                    </a:rPr>
                                    <m:t>2</m:t>
                                  </m:r>
                                </m:sup>
                              </m:sSup>
                            </m:num>
                            <m:den>
                              <m:r>
                                <a:rPr lang="en-US" altLang="zh-CN" sz="1400" i="1" kern="100">
                                  <a:effectLst/>
                                  <a:latin typeface="Cambria Math" panose="02040503050406030204" pitchFamily="18" charset="0"/>
                                  <a:ea typeface="宋体" panose="02010600030101010101" pitchFamily="2" charset="-122"/>
                                </a:rPr>
                                <m:t>2</m:t>
                              </m:r>
                              <m:sSup>
                                <m:sSupPr>
                                  <m:ctrlPr>
                                    <a:rPr lang="zh-CN" altLang="zh-CN" sz="1400" i="1" kern="100">
                                      <a:effectLst/>
                                      <a:latin typeface="Cambria Math" panose="02040503050406030204" pitchFamily="18" charset="0"/>
                                      <a:ea typeface="Cambria Math" panose="02040503050406030204" pitchFamily="18" charset="0"/>
                                    </a:rPr>
                                  </m:ctrlPr>
                                </m:sSupPr>
                                <m:e>
                                  <m:r>
                                    <a:rPr lang="en-US" altLang="zh-CN" sz="1400" i="1" kern="100">
                                      <a:effectLst/>
                                      <a:latin typeface="Cambria Math" panose="02040503050406030204" pitchFamily="18" charset="0"/>
                                      <a:ea typeface="宋体" panose="02010600030101010101" pitchFamily="2" charset="-122"/>
                                    </a:rPr>
                                    <m:t>𝜎</m:t>
                                  </m:r>
                                </m:e>
                                <m:sup>
                                  <m:r>
                                    <a:rPr lang="en-US" altLang="zh-CN" sz="1400" i="1" kern="100">
                                      <a:effectLst/>
                                      <a:latin typeface="Cambria Math" panose="02040503050406030204" pitchFamily="18" charset="0"/>
                                      <a:ea typeface="宋体" panose="02010600030101010101" pitchFamily="2" charset="-122"/>
                                    </a:rPr>
                                    <m:t>2</m:t>
                                  </m:r>
                                </m:sup>
                              </m:sSup>
                            </m:den>
                          </m:f>
                        </m:e>
                      </m:d>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𝑟</m:t>
                      </m:r>
                      <m:r>
                        <a:rPr lang="en-US" altLang="zh-CN" sz="1400"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0</m:t>
                      </m:r>
                    </m:oMath>
                  </m:oMathPara>
                </a14:m>
                <a:endParaRPr lang="zh-CN" altLang="zh-CN" sz="1100" kern="100" dirty="0">
                  <a:effectLst/>
                  <a:latin typeface="Times New Roman" panose="02020603050405020304" pitchFamily="18" charset="0"/>
                  <a:ea typeface="宋体" panose="02010600030101010101" pitchFamily="2" charset="-122"/>
                </a:endParaRPr>
              </a:p>
              <a:p>
                <a:pPr indent="304800" algn="just">
                  <a:lnSpc>
                    <a:spcPct val="150000"/>
                  </a:lnSpc>
                  <a:buNone/>
                </a:pPr>
                <a:r>
                  <a:rPr lang="zh-CN" altLang="zh-CN" sz="1400" kern="100" dirty="0">
                    <a:effectLst/>
                    <a:latin typeface="Times New Roman" panose="02020603050405020304" pitchFamily="18" charset="0"/>
                    <a:ea typeface="宋体" panose="02010600030101010101" pitchFamily="2" charset="-122"/>
                  </a:rPr>
                  <a:t>因此，复高斯白噪声的模服从</a:t>
                </a:r>
                <a:r>
                  <a:rPr lang="en-US" altLang="zh-CN" sz="1400" kern="100" dirty="0">
                    <a:effectLst/>
                    <a:latin typeface="Times New Roman" panose="02020603050405020304" pitchFamily="18" charset="0"/>
                    <a:ea typeface="宋体" panose="02010600030101010101" pitchFamily="2" charset="-122"/>
                  </a:rPr>
                  <a:t>Rayleigh</a:t>
                </a:r>
                <a:r>
                  <a:rPr lang="zh-CN" altLang="zh-CN" sz="1400" kern="100" dirty="0">
                    <a:effectLst/>
                    <a:latin typeface="Times New Roman" panose="02020603050405020304" pitchFamily="18" charset="0"/>
                    <a:ea typeface="宋体" panose="02010600030101010101" pitchFamily="2" charset="-122"/>
                  </a:rPr>
                  <a:t>分布。</a:t>
                </a:r>
                <a:endParaRPr lang="zh-CN" altLang="zh-CN" sz="1100" kern="100" dirty="0">
                  <a:effectLst/>
                  <a:latin typeface="Times New Roman" panose="02020603050405020304" pitchFamily="18" charset="0"/>
                  <a:ea typeface="宋体" panose="02010600030101010101" pitchFamily="2" charset="-122"/>
                </a:endParaRPr>
              </a:p>
            </p:txBody>
          </p:sp>
        </mc:Choice>
        <mc:Fallback>
          <p:sp>
            <p:nvSpPr>
              <p:cNvPr id="9" name="文本框 8">
                <a:extLst>
                  <a:ext uri="{FF2B5EF4-FFF2-40B4-BE49-F238E27FC236}">
                    <a16:creationId xmlns:a16="http://schemas.microsoft.com/office/drawing/2014/main" id="{0B823A71-A57E-7399-FC68-C42BE9AB207B}"/>
                  </a:ext>
                </a:extLst>
              </p:cNvPr>
              <p:cNvSpPr txBox="1">
                <a:spLocks noRot="1" noChangeAspect="1" noMove="1" noResize="1" noEditPoints="1" noAdjustHandles="1" noChangeArrowheads="1" noChangeShapeType="1" noTextEdit="1"/>
              </p:cNvSpPr>
              <p:nvPr/>
            </p:nvSpPr>
            <p:spPr>
              <a:xfrm>
                <a:off x="4248747" y="616516"/>
                <a:ext cx="5052416" cy="441698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1167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70C22C-068A-8D20-6EE9-641CCAD72651}"/>
            </a:ext>
          </a:extLst>
        </p:cNvPr>
        <p:cNvGrpSpPr/>
        <p:nvPr/>
      </p:nvGrpSpPr>
      <p:grpSpPr>
        <a:xfrm>
          <a:off x="0" y="0"/>
          <a:ext cx="0" cy="0"/>
          <a:chOff x="0" y="0"/>
          <a:chExt cx="0" cy="0"/>
        </a:xfrm>
      </p:grpSpPr>
      <p:sp>
        <p:nvSpPr>
          <p:cNvPr id="7" name="Заголовок 1">
            <a:extLst>
              <a:ext uri="{FF2B5EF4-FFF2-40B4-BE49-F238E27FC236}">
                <a16:creationId xmlns:a16="http://schemas.microsoft.com/office/drawing/2014/main" id="{90A225E6-4AB8-AA87-0B18-15A9B3AFB7E2}"/>
              </a:ext>
            </a:extLst>
          </p:cNvPr>
          <p:cNvSpPr txBox="1"/>
          <p:nvPr/>
        </p:nvSpPr>
        <p:spPr>
          <a:xfrm>
            <a:off x="1584301" y="312800"/>
            <a:ext cx="5967663" cy="507420"/>
          </a:xfrm>
          <a:prstGeom prst="rect">
            <a:avLst/>
          </a:prstGeom>
        </p:spPr>
        <p:txBody>
          <a:bodyPr lIns="68580" tIns="34290" rIns="68580" bIns="3429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rPr>
              <a:t>底层原理 数学公式推导</a:t>
            </a:r>
            <a:endParaRPr kumimoji="0" lang="ru-RU"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endParaRPr>
          </a:p>
        </p:txBody>
      </p:sp>
      <p:pic>
        <p:nvPicPr>
          <p:cNvPr id="14" name="图片 13">
            <a:extLst>
              <a:ext uri="{FF2B5EF4-FFF2-40B4-BE49-F238E27FC236}">
                <a16:creationId xmlns:a16="http://schemas.microsoft.com/office/drawing/2014/main" id="{248E3C56-D37E-7830-3535-7C32507BD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964" y="160009"/>
            <a:ext cx="1490504" cy="406501"/>
          </a:xfrm>
          <a:prstGeom prst="rect">
            <a:avLst/>
          </a:prstGeom>
        </p:spPr>
      </p:pic>
      <p:sp>
        <p:nvSpPr>
          <p:cNvPr id="3" name="文本框 2">
            <a:extLst>
              <a:ext uri="{FF2B5EF4-FFF2-40B4-BE49-F238E27FC236}">
                <a16:creationId xmlns:a16="http://schemas.microsoft.com/office/drawing/2014/main" id="{5B3F125E-AA98-FF25-42E6-0D019F0A144D}"/>
              </a:ext>
            </a:extLst>
          </p:cNvPr>
          <p:cNvSpPr txBox="1"/>
          <p:nvPr/>
        </p:nvSpPr>
        <p:spPr>
          <a:xfrm>
            <a:off x="565151" y="1342330"/>
            <a:ext cx="2857499" cy="276999"/>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阶数</a:t>
            </a:r>
            <a:r>
              <a:rPr kumimoji="0" lang="en-US" altLang="zh-CN"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a:t>
            </a:r>
            <a:r>
              <a:rPr kumimoji="0" lang="zh-CN" altLang="en-US"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对</a:t>
            </a:r>
            <a:r>
              <a:rPr kumimoji="0" lang="en-US" altLang="zh-CN"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MUSIC</a:t>
            </a:r>
            <a:r>
              <a:rPr kumimoji="0" lang="zh-CN" altLang="en-US"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谱效果的影响</a:t>
            </a:r>
          </a:p>
        </p:txBody>
      </p:sp>
      <p:pic>
        <p:nvPicPr>
          <p:cNvPr id="2" name="图片 1">
            <a:extLst>
              <a:ext uri="{FF2B5EF4-FFF2-40B4-BE49-F238E27FC236}">
                <a16:creationId xmlns:a16="http://schemas.microsoft.com/office/drawing/2014/main" id="{71BAA8C5-9EF3-5328-4A2A-D8E439A837AB}"/>
              </a:ext>
            </a:extLst>
          </p:cNvPr>
          <p:cNvPicPr>
            <a:picLocks noChangeAspect="1"/>
          </p:cNvPicPr>
          <p:nvPr/>
        </p:nvPicPr>
        <p:blipFill>
          <a:blip r:embed="rId4"/>
          <a:srcRect l="9786" r="6297"/>
          <a:stretch>
            <a:fillRect/>
          </a:stretch>
        </p:blipFill>
        <p:spPr>
          <a:xfrm>
            <a:off x="292894" y="1849338"/>
            <a:ext cx="4125829" cy="2335234"/>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98CE8AA7-C2D8-B92F-A421-6975F7851A37}"/>
                  </a:ext>
                </a:extLst>
              </p:cNvPr>
              <p:cNvSpPr txBox="1"/>
              <p:nvPr/>
            </p:nvSpPr>
            <p:spPr>
              <a:xfrm>
                <a:off x="4364831" y="901482"/>
                <a:ext cx="4572000" cy="3760581"/>
              </a:xfrm>
              <a:prstGeom prst="rect">
                <a:avLst/>
              </a:prstGeom>
              <a:noFill/>
            </p:spPr>
            <p:txBody>
              <a:bodyPr wrap="square">
                <a:spAutoFit/>
              </a:bodyPr>
              <a:lstStyle/>
              <a:p>
                <a:pPr indent="304800" algn="just">
                  <a:lnSpc>
                    <a:spcPct val="150000"/>
                  </a:lnSpc>
                  <a:buNone/>
                </a:pPr>
                <a14:m>
                  <m:oMathPara xmlns:m="http://schemas.openxmlformats.org/officeDocument/2006/math">
                    <m:oMathParaPr>
                      <m:jc m:val="centerGroup"/>
                    </m:oMathParaPr>
                    <m:oMath xmlns:m="http://schemas.openxmlformats.org/officeDocument/2006/math">
                      <m:r>
                        <a:rPr lang="en-US" altLang="zh-CN" b="1" i="1" smtClean="0"/>
                        <m:t>𝐑</m:t>
                      </m:r>
                      <m:r>
                        <a:rPr lang="en-US" altLang="zh-CN"/>
                        <m:t>=</m:t>
                      </m:r>
                      <m:sSub>
                        <m:sSubPr>
                          <m:ctrlPr>
                            <a:rPr lang="zh-CN" altLang="zh-CN" i="1"/>
                          </m:ctrlPr>
                        </m:sSubPr>
                        <m:e>
                          <m:r>
                            <a:rPr lang="en-US" altLang="zh-CN" b="1" i="1"/>
                            <m:t>𝐄</m:t>
                          </m:r>
                        </m:e>
                        <m:sub>
                          <m:r>
                            <a:rPr lang="en-US" altLang="zh-CN" i="1"/>
                            <m:t>𝑠</m:t>
                          </m:r>
                        </m:sub>
                      </m:sSub>
                      <m:sSub>
                        <m:sSubPr>
                          <m:ctrlPr>
                            <a:rPr lang="zh-CN" altLang="zh-CN" i="1"/>
                          </m:ctrlPr>
                        </m:sSubPr>
                        <m:e>
                          <m:r>
                            <a:rPr lang="en-US" altLang="zh-CN" b="1" i="1"/>
                            <m:t>𝚲</m:t>
                          </m:r>
                        </m:e>
                        <m:sub>
                          <m:r>
                            <a:rPr lang="en-US" altLang="zh-CN" i="1"/>
                            <m:t>𝑠</m:t>
                          </m:r>
                        </m:sub>
                      </m:sSub>
                      <m:sSubSup>
                        <m:sSubSupPr>
                          <m:ctrlPr>
                            <a:rPr lang="zh-CN" altLang="zh-CN" i="1"/>
                          </m:ctrlPr>
                        </m:sSubSupPr>
                        <m:e>
                          <m:r>
                            <a:rPr lang="en-US" altLang="zh-CN" b="1" i="1"/>
                            <m:t>𝐄</m:t>
                          </m:r>
                        </m:e>
                        <m:sub>
                          <m:r>
                            <a:rPr lang="en-US" altLang="zh-CN" i="1"/>
                            <m:t>𝑠</m:t>
                          </m:r>
                        </m:sub>
                        <m:sup>
                          <m:r>
                            <a:rPr lang="en-US" altLang="zh-CN" i="1"/>
                            <m:t>𝐻</m:t>
                          </m:r>
                        </m:sup>
                      </m:sSubSup>
                      <m:r>
                        <a:rPr lang="en-US" altLang="zh-CN"/>
                        <m:t>+</m:t>
                      </m:r>
                      <m:sSub>
                        <m:sSubPr>
                          <m:ctrlPr>
                            <a:rPr lang="zh-CN" altLang="zh-CN" i="1"/>
                          </m:ctrlPr>
                        </m:sSubPr>
                        <m:e>
                          <m:r>
                            <a:rPr lang="en-US" altLang="zh-CN" b="1" i="1"/>
                            <m:t>𝐄</m:t>
                          </m:r>
                        </m:e>
                        <m:sub>
                          <m:r>
                            <a:rPr lang="en-US" altLang="zh-CN" i="1"/>
                            <m:t>𝑛</m:t>
                          </m:r>
                        </m:sub>
                      </m:sSub>
                      <m:sSub>
                        <m:sSubPr>
                          <m:ctrlPr>
                            <a:rPr lang="zh-CN" altLang="zh-CN" i="1"/>
                          </m:ctrlPr>
                        </m:sSubPr>
                        <m:e>
                          <m:r>
                            <a:rPr lang="en-US" altLang="zh-CN" b="1" i="1"/>
                            <m:t>𝚲</m:t>
                          </m:r>
                        </m:e>
                        <m:sub>
                          <m:r>
                            <a:rPr lang="en-US" altLang="zh-CN" i="1"/>
                            <m:t>𝑛</m:t>
                          </m:r>
                        </m:sub>
                      </m:sSub>
                      <m:sSubSup>
                        <m:sSubSupPr>
                          <m:ctrlPr>
                            <a:rPr lang="zh-CN" altLang="zh-CN" i="1"/>
                          </m:ctrlPr>
                        </m:sSubSupPr>
                        <m:e>
                          <m:r>
                            <a:rPr lang="en-US" altLang="zh-CN" b="1" i="1"/>
                            <m:t>𝐄</m:t>
                          </m:r>
                        </m:e>
                        <m:sub>
                          <m:r>
                            <a:rPr lang="en-US" altLang="zh-CN" i="1"/>
                            <m:t>𝑛</m:t>
                          </m:r>
                        </m:sub>
                        <m:sup>
                          <m:r>
                            <a:rPr lang="en-US" altLang="zh-CN" i="1"/>
                            <m:t>𝐻</m:t>
                          </m:r>
                        </m:sup>
                      </m:sSubSup>
                    </m:oMath>
                  </m:oMathPara>
                </a14:m>
                <a:endParaRPr lang="en-US" altLang="zh-CN" dirty="0">
                  <a:latin typeface="Times New Roman" panose="02020603050405020304" pitchFamily="18" charset="0"/>
                </a:endParaRPr>
              </a:p>
              <a:p>
                <a:pPr indent="304800" algn="just">
                  <a:lnSpc>
                    <a:spcPct val="150000"/>
                  </a:lnSpc>
                  <a:buNone/>
                </a:pPr>
                <a:r>
                  <a:rPr lang="zh-CN" altLang="zh-CN" sz="1400" kern="100" dirty="0">
                    <a:effectLst/>
                    <a:latin typeface="Times New Roman" panose="02020603050405020304" pitchFamily="18" charset="0"/>
                    <a:ea typeface="宋体" panose="02010600030101010101" pitchFamily="2" charset="-122"/>
                  </a:rPr>
                  <a:t>其中 </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b="1" i="1" kern="100">
                            <a:effectLst/>
                            <a:latin typeface="Cambria Math" panose="02040503050406030204" pitchFamily="18" charset="0"/>
                            <a:ea typeface="宋体" panose="02010600030101010101" pitchFamily="2" charset="-122"/>
                          </a:rPr>
                          <m:t>𝐄</m:t>
                        </m:r>
                      </m:e>
                      <m:sub>
                        <m:r>
                          <a:rPr lang="en-US" altLang="zh-CN" sz="1400" i="1" kern="100">
                            <a:effectLst/>
                            <a:latin typeface="Cambria Math" panose="02040503050406030204" pitchFamily="18" charset="0"/>
                            <a:ea typeface="宋体" panose="02010600030101010101" pitchFamily="2" charset="-122"/>
                          </a:rPr>
                          <m:t>𝑠</m:t>
                        </m:r>
                      </m:sub>
                    </m:sSub>
                  </m:oMath>
                </a14:m>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跨越信号子空间（维数为信号个数 </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rPr>
                      <m:t>𝐾</m:t>
                    </m:r>
                  </m:oMath>
                </a14:m>
                <a:r>
                  <a:rPr lang="zh-CN" altLang="zh-CN" sz="14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b="1" i="1" kern="100">
                            <a:effectLst/>
                            <a:latin typeface="Cambria Math" panose="02040503050406030204" pitchFamily="18" charset="0"/>
                            <a:ea typeface="宋体" panose="02010600030101010101" pitchFamily="2" charset="-122"/>
                          </a:rPr>
                          <m:t>𝐄</m:t>
                        </m:r>
                      </m:e>
                      <m:sub>
                        <m:r>
                          <a:rPr lang="en-US" altLang="zh-CN" sz="1400" i="1" kern="100">
                            <a:effectLst/>
                            <a:latin typeface="Cambria Math" panose="02040503050406030204" pitchFamily="18" charset="0"/>
                            <a:ea typeface="宋体" panose="02010600030101010101" pitchFamily="2" charset="-122"/>
                          </a:rPr>
                          <m:t>𝑛</m:t>
                        </m:r>
                      </m:sub>
                    </m:sSub>
                  </m:oMath>
                </a14:m>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跨越噪声子空间（维数为 </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rPr>
                      <m:t>𝑚</m:t>
                    </m:r>
                    <m:r>
                      <a:rPr lang="en-US" altLang="zh-CN" sz="1400" i="1" kern="100">
                        <a:effectLst/>
                        <a:latin typeface="Cambria Math" panose="02040503050406030204" pitchFamily="18" charset="0"/>
                        <a:ea typeface="宋体" panose="02010600030101010101" pitchFamily="2" charset="-122"/>
                      </a:rPr>
                      <m:t>−</m:t>
                    </m:r>
                    <m:r>
                      <a:rPr lang="en-US" altLang="zh-CN" sz="1400" i="1" kern="100">
                        <a:effectLst/>
                        <a:latin typeface="Cambria Math" panose="02040503050406030204" pitchFamily="18" charset="0"/>
                        <a:ea typeface="宋体" panose="02010600030101010101" pitchFamily="2" charset="-122"/>
                      </a:rPr>
                      <m:t>𝐾</m:t>
                    </m:r>
                  </m:oMath>
                </a14:m>
                <a:r>
                  <a:rPr lang="zh-CN" altLang="zh-CN" sz="1400" kern="100" dirty="0">
                    <a:effectLst/>
                    <a:latin typeface="Times New Roman" panose="02020603050405020304" pitchFamily="18" charset="0"/>
                    <a:ea typeface="宋体" panose="02010600030101010101" pitchFamily="2" charset="-122"/>
                  </a:rPr>
                  <a:t>）。在理想白噪声下，</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b="1" i="1" kern="100">
                            <a:effectLst/>
                            <a:latin typeface="Cambria Math" panose="02040503050406030204" pitchFamily="18" charset="0"/>
                            <a:ea typeface="宋体" panose="02010600030101010101" pitchFamily="2" charset="-122"/>
                          </a:rPr>
                          <m:t>𝚲</m:t>
                        </m:r>
                      </m:e>
                      <m:sub>
                        <m:r>
                          <a:rPr lang="en-US" altLang="zh-CN" sz="1400" i="1" kern="100">
                            <a:effectLst/>
                            <a:latin typeface="Cambria Math" panose="02040503050406030204" pitchFamily="18" charset="0"/>
                            <a:ea typeface="宋体" panose="02010600030101010101" pitchFamily="2" charset="-122"/>
                          </a:rPr>
                          <m:t>𝑛</m:t>
                        </m:r>
                      </m:sub>
                    </m:sSub>
                    <m:r>
                      <a:rPr lang="en-US" altLang="zh-CN" sz="1400" kern="100">
                        <a:effectLst/>
                        <a:latin typeface="Cambria Math" panose="02040503050406030204" pitchFamily="18" charset="0"/>
                        <a:ea typeface="宋体" panose="02010600030101010101" pitchFamily="2" charset="-122"/>
                      </a:rPr>
                      <m:t>=</m:t>
                    </m:r>
                    <m:sSup>
                      <m:sSupPr>
                        <m:ctrlPr>
                          <a:rPr lang="zh-CN" altLang="zh-CN" sz="1400" i="1" kern="100">
                            <a:effectLst/>
                            <a:latin typeface="Cambria Math" panose="02040503050406030204" pitchFamily="18" charset="0"/>
                            <a:ea typeface="Cambria Math" panose="02040503050406030204" pitchFamily="18" charset="0"/>
                          </a:rPr>
                        </m:ctrlPr>
                      </m:sSupPr>
                      <m:e>
                        <m:r>
                          <a:rPr lang="en-US" altLang="zh-CN" sz="1400" i="1" kern="100">
                            <a:effectLst/>
                            <a:latin typeface="Cambria Math" panose="02040503050406030204" pitchFamily="18" charset="0"/>
                            <a:ea typeface="宋体" panose="02010600030101010101" pitchFamily="2" charset="-122"/>
                          </a:rPr>
                          <m:t>𝜎</m:t>
                        </m:r>
                      </m:e>
                      <m:sup>
                        <m:r>
                          <a:rPr lang="en-US" altLang="zh-CN" sz="1400" i="1" kern="100">
                            <a:effectLst/>
                            <a:latin typeface="Cambria Math" panose="02040503050406030204" pitchFamily="18" charset="0"/>
                            <a:ea typeface="宋体" panose="02010600030101010101" pitchFamily="2" charset="-122"/>
                          </a:rPr>
                          <m:t>2</m:t>
                        </m:r>
                      </m:sup>
                    </m:sSup>
                    <m:r>
                      <a:rPr lang="en-US" altLang="zh-CN" sz="1400" b="1" i="1" kern="100">
                        <a:effectLst/>
                        <a:latin typeface="Cambria Math" panose="02040503050406030204" pitchFamily="18" charset="0"/>
                        <a:ea typeface="宋体" panose="02010600030101010101" pitchFamily="2" charset="-122"/>
                      </a:rPr>
                      <m:t>𝐈</m:t>
                    </m:r>
                  </m:oMath>
                </a14:m>
                <a:r>
                  <a:rPr lang="zh-CN" altLang="zh-CN" sz="1400" kern="100" dirty="0">
                    <a:effectLst/>
                    <a:latin typeface="Times New Roman" panose="02020603050405020304" pitchFamily="18" charset="0"/>
                    <a:ea typeface="宋体" panose="02010600030101010101" pitchFamily="2" charset="-122"/>
                  </a:rPr>
                  <a:t>，且对真实频率 </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𝑓</m:t>
                        </m:r>
                      </m:e>
                      <m:sub>
                        <m:r>
                          <a:rPr lang="en-US" altLang="zh-CN" sz="1400" i="1" kern="100">
                            <a:effectLst/>
                            <a:latin typeface="Cambria Math" panose="02040503050406030204" pitchFamily="18" charset="0"/>
                            <a:ea typeface="宋体" panose="02010600030101010101" pitchFamily="2" charset="-122"/>
                          </a:rPr>
                          <m:t>𝑘</m:t>
                        </m:r>
                      </m:sub>
                    </m:sSub>
                  </m:oMath>
                </a14:m>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的导向向量 </a:t>
                </a:r>
                <a14:m>
                  <m:oMath xmlns:m="http://schemas.openxmlformats.org/officeDocument/2006/math">
                    <m:r>
                      <a:rPr lang="en-US" altLang="zh-CN" sz="1400" b="1" i="1" kern="100">
                        <a:effectLst/>
                        <a:latin typeface="Cambria Math" panose="02040503050406030204" pitchFamily="18" charset="0"/>
                        <a:ea typeface="宋体" panose="02010600030101010101" pitchFamily="2" charset="-122"/>
                      </a:rPr>
                      <m:t>𝐚</m:t>
                    </m:r>
                    <m:r>
                      <a:rPr lang="en-US" altLang="zh-CN" sz="1400" kern="100">
                        <a:effectLst/>
                        <a:latin typeface="Cambria Math" panose="02040503050406030204" pitchFamily="18" charset="0"/>
                        <a:ea typeface="宋体" panose="02010600030101010101" pitchFamily="2" charset="-122"/>
                      </a:rPr>
                      <m:t>(</m:t>
                    </m:r>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𝑓</m:t>
                        </m:r>
                      </m:e>
                      <m:sub>
                        <m:r>
                          <a:rPr lang="en-US" altLang="zh-CN" sz="1400" i="1" kern="100">
                            <a:effectLst/>
                            <a:latin typeface="Cambria Math" panose="02040503050406030204" pitchFamily="18" charset="0"/>
                            <a:ea typeface="宋体" panose="02010600030101010101" pitchFamily="2" charset="-122"/>
                          </a:rPr>
                          <m:t>𝑘</m:t>
                        </m:r>
                      </m:sub>
                    </m:sSub>
                    <m:r>
                      <a:rPr lang="en-US" altLang="zh-CN" sz="1400" kern="100">
                        <a:effectLst/>
                        <a:latin typeface="Cambria Math" panose="02040503050406030204" pitchFamily="18" charset="0"/>
                        <a:ea typeface="宋体" panose="02010600030101010101" pitchFamily="2" charset="-122"/>
                      </a:rPr>
                      <m:t>)</m:t>
                    </m:r>
                  </m:oMath>
                </a14:m>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满足正交性</a:t>
                </a:r>
                <a:endParaRPr lang="zh-CN" altLang="zh-CN" sz="1100" kern="100" dirty="0">
                  <a:effectLst/>
                  <a:latin typeface="Times New Roman" panose="02020603050405020304" pitchFamily="18" charset="0"/>
                  <a:ea typeface="宋体" panose="02010600030101010101" pitchFamily="2" charset="-122"/>
                </a:endParaRPr>
              </a:p>
              <a:p>
                <a:pPr indent="304800" algn="just">
                  <a:lnSpc>
                    <a:spcPct val="150000"/>
                  </a:lnSpc>
                  <a:buNone/>
                </a:pPr>
                <a14:m>
                  <m:oMathPara xmlns:m="http://schemas.openxmlformats.org/officeDocument/2006/math">
                    <m:oMathParaPr>
                      <m:jc m:val="centerGroup"/>
                    </m:oMathParaPr>
                    <m:oMath xmlns:m="http://schemas.openxmlformats.org/officeDocument/2006/math">
                      <m:sSubSup>
                        <m:sSubSupPr>
                          <m:ctrlPr>
                            <a:rPr lang="zh-CN" altLang="zh-CN" sz="1400" i="1" kern="100">
                              <a:effectLst/>
                              <a:latin typeface="Cambria Math" panose="02040503050406030204" pitchFamily="18" charset="0"/>
                              <a:ea typeface="Cambria Math" panose="02040503050406030204" pitchFamily="18" charset="0"/>
                            </a:rPr>
                          </m:ctrlPr>
                        </m:sSubSupPr>
                        <m:e>
                          <m:r>
                            <a:rPr lang="en-US" altLang="zh-CN" sz="1400" b="1" i="1" kern="100">
                              <a:effectLst/>
                              <a:latin typeface="Cambria Math" panose="02040503050406030204" pitchFamily="18" charset="0"/>
                              <a:ea typeface="宋体" panose="02010600030101010101" pitchFamily="2" charset="-122"/>
                            </a:rPr>
                            <m:t>𝐄</m:t>
                          </m:r>
                        </m:e>
                        <m:sub>
                          <m:r>
                            <a:rPr lang="en-US" altLang="zh-CN" sz="1400" i="1" kern="100">
                              <a:effectLst/>
                              <a:latin typeface="Cambria Math" panose="02040503050406030204" pitchFamily="18" charset="0"/>
                              <a:ea typeface="宋体" panose="02010600030101010101" pitchFamily="2" charset="-122"/>
                            </a:rPr>
                            <m:t>𝑛</m:t>
                          </m:r>
                        </m:sub>
                        <m:sup>
                          <m:r>
                            <a:rPr lang="en-US" altLang="zh-CN" sz="1400" i="1" kern="100">
                              <a:effectLst/>
                              <a:latin typeface="Cambria Math" panose="02040503050406030204" pitchFamily="18" charset="0"/>
                              <a:ea typeface="宋体" panose="02010600030101010101" pitchFamily="2" charset="-122"/>
                            </a:rPr>
                            <m:t>𝐻</m:t>
                          </m:r>
                        </m:sup>
                      </m:sSubSup>
                      <m:r>
                        <a:rPr lang="en-US" altLang="zh-CN" sz="1400" b="1" i="1" kern="100">
                          <a:effectLst/>
                          <a:latin typeface="Cambria Math" panose="02040503050406030204" pitchFamily="18" charset="0"/>
                          <a:ea typeface="宋体" panose="02010600030101010101" pitchFamily="2" charset="-122"/>
                        </a:rPr>
                        <m:t>𝐚</m:t>
                      </m:r>
                      <m:r>
                        <a:rPr lang="en-US" altLang="zh-CN" sz="1400" kern="100">
                          <a:effectLst/>
                          <a:latin typeface="Cambria Math" panose="02040503050406030204" pitchFamily="18" charset="0"/>
                          <a:ea typeface="宋体" panose="02010600030101010101" pitchFamily="2" charset="-122"/>
                        </a:rPr>
                        <m:t>(</m:t>
                      </m:r>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𝑓</m:t>
                          </m:r>
                        </m:e>
                        <m:sub>
                          <m:r>
                            <a:rPr lang="en-US" altLang="zh-CN" sz="1400" i="1" kern="100">
                              <a:effectLst/>
                              <a:latin typeface="Cambria Math" panose="02040503050406030204" pitchFamily="18" charset="0"/>
                              <a:ea typeface="宋体" panose="02010600030101010101" pitchFamily="2" charset="-122"/>
                            </a:rPr>
                            <m:t>𝑘</m:t>
                          </m:r>
                        </m:sub>
                      </m:sSub>
                      <m:r>
                        <a:rPr lang="en-US" altLang="zh-CN" sz="1400" kern="100">
                          <a:effectLst/>
                          <a:latin typeface="Cambria Math" panose="02040503050406030204" pitchFamily="18" charset="0"/>
                          <a:ea typeface="宋体" panose="02010600030101010101" pitchFamily="2" charset="-122"/>
                        </a:rPr>
                        <m:t>)=</m:t>
                      </m:r>
                      <m:r>
                        <a:rPr lang="en-US" altLang="zh-CN" sz="1400" b="1" i="1" kern="100">
                          <a:effectLst/>
                          <a:latin typeface="Cambria Math" panose="02040503050406030204" pitchFamily="18" charset="0"/>
                          <a:ea typeface="宋体" panose="02010600030101010101" pitchFamily="2" charset="-122"/>
                        </a:rPr>
                        <m:t>𝟎</m:t>
                      </m:r>
                      <m:r>
                        <a:rPr lang="en-US" altLang="zh-CN" sz="1400" kern="100">
                          <a:effectLst/>
                          <a:latin typeface="Cambria Math" panose="02040503050406030204" pitchFamily="18" charset="0"/>
                          <a:ea typeface="宋体" panose="02010600030101010101" pitchFamily="2" charset="-122"/>
                        </a:rPr>
                        <m:t>.</m:t>
                      </m:r>
                    </m:oMath>
                  </m:oMathPara>
                </a14:m>
                <a:endParaRPr lang="zh-CN" altLang="zh-CN" sz="1100" kern="100" dirty="0">
                  <a:effectLst/>
                  <a:latin typeface="Times New Roman" panose="02020603050405020304" pitchFamily="18" charset="0"/>
                  <a:ea typeface="宋体" panose="02010600030101010101" pitchFamily="2" charset="-122"/>
                </a:endParaRPr>
              </a:p>
              <a:p>
                <a:pPr indent="304800" algn="just">
                  <a:lnSpc>
                    <a:spcPct val="150000"/>
                  </a:lnSpc>
                  <a:buNone/>
                </a:pPr>
                <a:r>
                  <a:rPr lang="zh-CN" altLang="zh-CN" sz="1400" kern="100" dirty="0">
                    <a:effectLst/>
                    <a:latin typeface="Times New Roman" panose="02020603050405020304" pitchFamily="18" charset="0"/>
                    <a:ea typeface="宋体" panose="02010600030101010101" pitchFamily="2" charset="-122"/>
                  </a:rPr>
                  <a:t>这条几何关系是</a:t>
                </a:r>
                <a:r>
                  <a:rPr lang="en-US" altLang="zh-CN" sz="1400" kern="100" dirty="0">
                    <a:effectLst/>
                    <a:latin typeface="Times New Roman" panose="02020603050405020304" pitchFamily="18" charset="0"/>
                    <a:ea typeface="宋体" panose="02010600030101010101" pitchFamily="2" charset="-122"/>
                  </a:rPr>
                  <a:t> MUSIC </a:t>
                </a:r>
                <a:r>
                  <a:rPr lang="zh-CN" altLang="zh-CN" sz="1400" kern="100" dirty="0">
                    <a:effectLst/>
                    <a:latin typeface="Times New Roman" panose="02020603050405020304" pitchFamily="18" charset="0"/>
                    <a:ea typeface="宋体" panose="02010600030101010101" pitchFamily="2" charset="-122"/>
                  </a:rPr>
                  <a:t>的根基，不依赖于“高阶多项式去拟合数据”。</a:t>
                </a:r>
                <a:endParaRPr lang="zh-CN" altLang="zh-CN" sz="1100" kern="100" dirty="0">
                  <a:effectLst/>
                  <a:latin typeface="Times New Roman" panose="02020603050405020304" pitchFamily="18" charset="0"/>
                  <a:ea typeface="宋体" panose="02010600030101010101" pitchFamily="2" charset="-122"/>
                </a:endParaRPr>
              </a:p>
              <a:p>
                <a:pPr>
                  <a:buNone/>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当阶数（协方差矩阵的维度或子空间维度）增大到接近序列长度，所做的是提高在样本协方差上的特征分解精度与子空间分离的稳定性。只要</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400" kern="100">
                        <a:effectLst/>
                        <a:latin typeface="Cambria Math" panose="02040503050406030204" pitchFamily="18" charset="0"/>
                        <a:ea typeface="宋体" panose="02010600030101010101" pitchFamily="2" charset="-122"/>
                        <a:cs typeface="Times New Roman" panose="02020603050405020304" pitchFamily="18" charset="0"/>
                      </a:rPr>
                      <m:t>&gt;</m:t>
                    </m:r>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𝐾</m:t>
                    </m:r>
                  </m:oMath>
                </a14:m>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，噪声子空间仍然存在，正交关系仍可成立。增加</a:t>
                </a:r>
                <a14:m>
                  <m:oMath xmlns:m="http://schemas.openxmlformats.org/officeDocument/2006/math">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𝑚</m:t>
                    </m:r>
                  </m:oMath>
                </a14:m>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会让</a:t>
                </a:r>
                <a14:m>
                  <m:oMath xmlns:m="http://schemas.openxmlformats.org/officeDocument/2006/math">
                    <m:sSub>
                      <m:sSubPr>
                        <m:ctrlPr>
                          <a:rPr lang="zh-CN" altLang="zh-CN" sz="1400" i="1">
                            <a:effectLst/>
                            <a:latin typeface="Cambria Math" panose="02040503050406030204" pitchFamily="18" charset="0"/>
                            <a:ea typeface="Cambria Math" panose="02040503050406030204" pitchFamily="18" charset="0"/>
                          </a:rPr>
                        </m:ctrlPr>
                      </m:sSubPr>
                      <m:e>
                        <m:r>
                          <a:rPr lang="en-US" altLang="zh-CN" sz="1400" b="1" i="1" kern="100">
                            <a:effectLst/>
                            <a:latin typeface="Cambria Math" panose="02040503050406030204" pitchFamily="18" charset="0"/>
                            <a:ea typeface="宋体" panose="02010600030101010101" pitchFamily="2" charset="-122"/>
                            <a:cs typeface="Times New Roman" panose="02020603050405020304" pitchFamily="18" charset="0"/>
                          </a:rPr>
                          <m:t>𝐄</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𝑛</m:t>
                        </m:r>
                      </m:sub>
                    </m:sSub>
                    <m:sSubSup>
                      <m:sSubSupPr>
                        <m:ctrlPr>
                          <a:rPr lang="zh-CN" altLang="zh-CN" sz="1400" i="1">
                            <a:effectLst/>
                            <a:latin typeface="Cambria Math" panose="02040503050406030204" pitchFamily="18" charset="0"/>
                            <a:ea typeface="Cambria Math" panose="02040503050406030204" pitchFamily="18" charset="0"/>
                          </a:rPr>
                        </m:ctrlPr>
                      </m:sSubSupPr>
                      <m:e>
                        <m:r>
                          <a:rPr lang="en-US" altLang="zh-CN" sz="1400" b="1" i="1" kern="100">
                            <a:effectLst/>
                            <a:latin typeface="Cambria Math" panose="02040503050406030204" pitchFamily="18" charset="0"/>
                            <a:ea typeface="宋体" panose="02010600030101010101" pitchFamily="2" charset="-122"/>
                            <a:cs typeface="Times New Roman" panose="02020603050405020304" pitchFamily="18" charset="0"/>
                          </a:rPr>
                          <m:t>𝐄</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𝐻</m:t>
                        </m:r>
                      </m:sup>
                    </m:sSubSup>
                  </m:oMath>
                </a14:m>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的估计更接近理想投影，使分母更接近零点，因而峰更“尖”。</a:t>
                </a:r>
                <a:endParaRPr lang="zh-CN" altLang="en-US" dirty="0"/>
              </a:p>
            </p:txBody>
          </p:sp>
        </mc:Choice>
        <mc:Fallback>
          <p:sp>
            <p:nvSpPr>
              <p:cNvPr id="6" name="文本框 5">
                <a:extLst>
                  <a:ext uri="{FF2B5EF4-FFF2-40B4-BE49-F238E27FC236}">
                    <a16:creationId xmlns:a16="http://schemas.microsoft.com/office/drawing/2014/main" id="{98CE8AA7-C2D8-B92F-A421-6975F7851A37}"/>
                  </a:ext>
                </a:extLst>
              </p:cNvPr>
              <p:cNvSpPr txBox="1">
                <a:spLocks noRot="1" noChangeAspect="1" noMove="1" noResize="1" noEditPoints="1" noAdjustHandles="1" noChangeArrowheads="1" noChangeShapeType="1" noTextEdit="1"/>
              </p:cNvSpPr>
              <p:nvPr/>
            </p:nvSpPr>
            <p:spPr>
              <a:xfrm>
                <a:off x="4364831" y="901482"/>
                <a:ext cx="4572000" cy="3760581"/>
              </a:xfrm>
              <a:prstGeom prst="rect">
                <a:avLst/>
              </a:prstGeom>
              <a:blipFill>
                <a:blip r:embed="rId5"/>
                <a:stretch>
                  <a:fillRect l="-400" r="-400" b="-4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619632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7F5B49-F4AD-80DF-230A-DEA2C4628A13}"/>
            </a:ext>
          </a:extLst>
        </p:cNvPr>
        <p:cNvGrpSpPr/>
        <p:nvPr/>
      </p:nvGrpSpPr>
      <p:grpSpPr>
        <a:xfrm>
          <a:off x="0" y="0"/>
          <a:ext cx="0" cy="0"/>
          <a:chOff x="0" y="0"/>
          <a:chExt cx="0" cy="0"/>
        </a:xfrm>
      </p:grpSpPr>
      <p:sp>
        <p:nvSpPr>
          <p:cNvPr id="7" name="Заголовок 1">
            <a:extLst>
              <a:ext uri="{FF2B5EF4-FFF2-40B4-BE49-F238E27FC236}">
                <a16:creationId xmlns:a16="http://schemas.microsoft.com/office/drawing/2014/main" id="{9EE1808C-329B-F500-09E8-7BA2E5968117}"/>
              </a:ext>
            </a:extLst>
          </p:cNvPr>
          <p:cNvSpPr txBox="1"/>
          <p:nvPr/>
        </p:nvSpPr>
        <p:spPr>
          <a:xfrm>
            <a:off x="1584301" y="312800"/>
            <a:ext cx="5967663" cy="507420"/>
          </a:xfrm>
          <a:prstGeom prst="rect">
            <a:avLst/>
          </a:prstGeom>
        </p:spPr>
        <p:txBody>
          <a:bodyPr lIns="68580" tIns="34290" rIns="68580" bIns="3429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zh-CN" altLang="en-US" sz="3000" b="1" spc="75" dirty="0">
                <a:solidFill>
                  <a:srgbClr val="F0F0F0">
                    <a:lumMod val="25000"/>
                  </a:srgbClr>
                </a:solidFill>
                <a:latin typeface="微软雅黑" panose="020B0503020204020204" charset="-122"/>
                <a:ea typeface="微软雅黑" panose="020B0503020204020204" charset="-122"/>
                <a:cs typeface="Poppins SemiBold" panose="02000000000000000000" pitchFamily="2" charset="0"/>
                <a:sym typeface="微软雅黑" panose="020B0503020204020204" charset="-122"/>
              </a:rPr>
              <a:t>代码设计</a:t>
            </a:r>
            <a:endParaRPr kumimoji="0" lang="ru-RU"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endParaRPr>
          </a:p>
        </p:txBody>
      </p:sp>
      <p:pic>
        <p:nvPicPr>
          <p:cNvPr id="14" name="图片 13">
            <a:extLst>
              <a:ext uri="{FF2B5EF4-FFF2-40B4-BE49-F238E27FC236}">
                <a16:creationId xmlns:a16="http://schemas.microsoft.com/office/drawing/2014/main" id="{EE81A047-838C-0BDC-5E2A-2064514C9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964" y="160009"/>
            <a:ext cx="1490504" cy="406501"/>
          </a:xfrm>
          <a:prstGeom prst="rect">
            <a:avLst/>
          </a:prstGeom>
        </p:spPr>
      </p:pic>
      <p:pic>
        <p:nvPicPr>
          <p:cNvPr id="4" name="图片 3">
            <a:extLst>
              <a:ext uri="{FF2B5EF4-FFF2-40B4-BE49-F238E27FC236}">
                <a16:creationId xmlns:a16="http://schemas.microsoft.com/office/drawing/2014/main" id="{F357D33C-9FB5-D7C9-7CF6-86BFFDF2AE2E}"/>
              </a:ext>
            </a:extLst>
          </p:cNvPr>
          <p:cNvPicPr>
            <a:picLocks noChangeAspect="1"/>
          </p:cNvPicPr>
          <p:nvPr/>
        </p:nvPicPr>
        <p:blipFill>
          <a:blip r:embed="rId4"/>
          <a:stretch>
            <a:fillRect/>
          </a:stretch>
        </p:blipFill>
        <p:spPr>
          <a:xfrm>
            <a:off x="1383316" y="894935"/>
            <a:ext cx="3357228" cy="3357228"/>
          </a:xfrm>
          <a:prstGeom prst="rect">
            <a:avLst/>
          </a:prstGeom>
        </p:spPr>
      </p:pic>
      <p:pic>
        <p:nvPicPr>
          <p:cNvPr id="5" name="图片 4">
            <a:extLst>
              <a:ext uri="{FF2B5EF4-FFF2-40B4-BE49-F238E27FC236}">
                <a16:creationId xmlns:a16="http://schemas.microsoft.com/office/drawing/2014/main" id="{80E08A1E-A8D9-4F17-345B-DDB54589CD66}"/>
              </a:ext>
            </a:extLst>
          </p:cNvPr>
          <p:cNvPicPr>
            <a:picLocks noChangeAspect="1"/>
          </p:cNvPicPr>
          <p:nvPr/>
        </p:nvPicPr>
        <p:blipFill>
          <a:blip r:embed="rId5"/>
          <a:stretch>
            <a:fillRect/>
          </a:stretch>
        </p:blipFill>
        <p:spPr>
          <a:xfrm>
            <a:off x="4740544" y="894935"/>
            <a:ext cx="3239026" cy="3398747"/>
          </a:xfrm>
          <a:prstGeom prst="rect">
            <a:avLst/>
          </a:prstGeom>
        </p:spPr>
      </p:pic>
      <p:pic>
        <p:nvPicPr>
          <p:cNvPr id="10" name="图片 9">
            <a:extLst>
              <a:ext uri="{FF2B5EF4-FFF2-40B4-BE49-F238E27FC236}">
                <a16:creationId xmlns:a16="http://schemas.microsoft.com/office/drawing/2014/main" id="{DDC98964-A98D-69B9-DDCD-3E1FF6165E25}"/>
              </a:ext>
            </a:extLst>
          </p:cNvPr>
          <p:cNvPicPr>
            <a:picLocks noChangeAspect="1"/>
          </p:cNvPicPr>
          <p:nvPr/>
        </p:nvPicPr>
        <p:blipFill>
          <a:blip r:embed="rId6"/>
          <a:stretch>
            <a:fillRect/>
          </a:stretch>
        </p:blipFill>
        <p:spPr>
          <a:xfrm>
            <a:off x="1164430" y="2434210"/>
            <a:ext cx="7215505" cy="2453640"/>
          </a:xfrm>
          <a:prstGeom prst="rect">
            <a:avLst/>
          </a:prstGeom>
        </p:spPr>
      </p:pic>
      <p:sp>
        <p:nvSpPr>
          <p:cNvPr id="11" name="文本框 10">
            <a:extLst>
              <a:ext uri="{FF2B5EF4-FFF2-40B4-BE49-F238E27FC236}">
                <a16:creationId xmlns:a16="http://schemas.microsoft.com/office/drawing/2014/main" id="{B271FC07-5243-DD3B-B876-17BB5ACD6932}"/>
              </a:ext>
            </a:extLst>
          </p:cNvPr>
          <p:cNvSpPr txBox="1"/>
          <p:nvPr/>
        </p:nvSpPr>
        <p:spPr>
          <a:xfrm>
            <a:off x="3467063" y="1810757"/>
            <a:ext cx="2546962" cy="1754326"/>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6000" b="1" i="0" u="none" strike="noStrike" kern="1200" cap="none" spc="75" normalizeH="0" baseline="0" noProof="0" dirty="0">
                <a:ln>
                  <a:noFill/>
                </a:ln>
                <a:solidFill>
                  <a:srgbClr val="F0F0F0">
                    <a:lumMod val="25000"/>
                  </a:srgbClr>
                </a:solidFill>
                <a:effectLst/>
                <a:uLnTx/>
                <a:uFillTx/>
                <a:latin typeface="+mn-ea"/>
                <a:cs typeface="Poppins SemiBold" panose="02000000000000000000" pitchFamily="2" charset="0"/>
                <a:sym typeface="微软雅黑" panose="020B0503020204020204" charset="-122"/>
              </a:rPr>
              <a:t>模块化设计</a:t>
            </a:r>
            <a:endParaRPr kumimoji="0" lang="ru-RU" altLang="zh-CN" sz="6000" b="1" i="0" u="none" strike="noStrike" kern="1200" cap="none" spc="75" normalizeH="0" baseline="0" noProof="0" dirty="0">
              <a:ln>
                <a:noFill/>
              </a:ln>
              <a:solidFill>
                <a:srgbClr val="F0F0F0">
                  <a:lumMod val="25000"/>
                </a:srgbClr>
              </a:solidFill>
              <a:effectLst/>
              <a:uLnTx/>
              <a:uFillTx/>
              <a:latin typeface="+mn-ea"/>
              <a:cs typeface="Poppins SemiBold" panose="02000000000000000000" pitchFamily="2" charset="0"/>
              <a:sym typeface="微软雅黑" panose="020B0503020204020204" charset="-122"/>
            </a:endParaRPr>
          </a:p>
        </p:txBody>
      </p:sp>
    </p:spTree>
    <p:extLst>
      <p:ext uri="{BB962C8B-B14F-4D97-AF65-F5344CB8AC3E}">
        <p14:creationId xmlns:p14="http://schemas.microsoft.com/office/powerpoint/2010/main" val="435927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921B79-671B-55CC-3335-6662500402C9}"/>
            </a:ext>
          </a:extLst>
        </p:cNvPr>
        <p:cNvGrpSpPr/>
        <p:nvPr/>
      </p:nvGrpSpPr>
      <p:grpSpPr>
        <a:xfrm>
          <a:off x="0" y="0"/>
          <a:ext cx="0" cy="0"/>
          <a:chOff x="0" y="0"/>
          <a:chExt cx="0" cy="0"/>
        </a:xfrm>
      </p:grpSpPr>
      <p:sp>
        <p:nvSpPr>
          <p:cNvPr id="7" name="Заголовок 1">
            <a:extLst>
              <a:ext uri="{FF2B5EF4-FFF2-40B4-BE49-F238E27FC236}">
                <a16:creationId xmlns:a16="http://schemas.microsoft.com/office/drawing/2014/main" id="{C94EE154-5484-EAD0-F966-E1ED2A69A0C5}"/>
              </a:ext>
            </a:extLst>
          </p:cNvPr>
          <p:cNvSpPr txBox="1"/>
          <p:nvPr/>
        </p:nvSpPr>
        <p:spPr>
          <a:xfrm>
            <a:off x="1584301" y="312800"/>
            <a:ext cx="5967663" cy="507420"/>
          </a:xfrm>
          <a:prstGeom prst="rect">
            <a:avLst/>
          </a:prstGeom>
        </p:spPr>
        <p:txBody>
          <a:bodyPr lIns="68580" tIns="34290" rIns="68580" bIns="3429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rPr>
              <a:t>代码设计</a:t>
            </a:r>
            <a:endParaRPr kumimoji="0" lang="ru-RU" sz="3000" b="1" i="0" u="none" strike="noStrike" kern="1200" cap="none" spc="75" normalizeH="0" baseline="0" noProof="0" dirty="0">
              <a:ln>
                <a:noFill/>
              </a:ln>
              <a:solidFill>
                <a:srgbClr val="F0F0F0">
                  <a:lumMod val="25000"/>
                </a:srgbClr>
              </a:solidFill>
              <a:effectLst/>
              <a:uLnTx/>
              <a:uFillTx/>
              <a:latin typeface="微软雅黑" panose="020B0503020204020204" charset="-122"/>
              <a:ea typeface="微软雅黑" panose="020B0503020204020204" charset="-122"/>
              <a:cs typeface="Poppins SemiBold" panose="02000000000000000000" pitchFamily="2" charset="0"/>
              <a:sym typeface="微软雅黑" panose="020B0503020204020204" charset="-122"/>
            </a:endParaRPr>
          </a:p>
        </p:txBody>
      </p:sp>
      <p:pic>
        <p:nvPicPr>
          <p:cNvPr id="14" name="图片 13">
            <a:extLst>
              <a:ext uri="{FF2B5EF4-FFF2-40B4-BE49-F238E27FC236}">
                <a16:creationId xmlns:a16="http://schemas.microsoft.com/office/drawing/2014/main" id="{ECFFFA3C-E19F-4D5A-C2B5-4295B9B21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964" y="160009"/>
            <a:ext cx="1490504" cy="406501"/>
          </a:xfrm>
          <a:prstGeom prst="rect">
            <a:avLst/>
          </a:prstGeom>
        </p:spPr>
      </p:pic>
      <p:pic>
        <p:nvPicPr>
          <p:cNvPr id="4" name="图片 3">
            <a:extLst>
              <a:ext uri="{FF2B5EF4-FFF2-40B4-BE49-F238E27FC236}">
                <a16:creationId xmlns:a16="http://schemas.microsoft.com/office/drawing/2014/main" id="{E368DA15-D7E2-F326-31FA-795289B27CE9}"/>
              </a:ext>
            </a:extLst>
          </p:cNvPr>
          <p:cNvPicPr>
            <a:picLocks noChangeAspect="1"/>
          </p:cNvPicPr>
          <p:nvPr/>
        </p:nvPicPr>
        <p:blipFill>
          <a:blip r:embed="rId4"/>
          <a:stretch>
            <a:fillRect/>
          </a:stretch>
        </p:blipFill>
        <p:spPr>
          <a:xfrm>
            <a:off x="412691" y="820219"/>
            <a:ext cx="1751531" cy="1751531"/>
          </a:xfrm>
          <a:prstGeom prst="rect">
            <a:avLst/>
          </a:prstGeom>
        </p:spPr>
      </p:pic>
      <p:pic>
        <p:nvPicPr>
          <p:cNvPr id="5" name="图片 4">
            <a:extLst>
              <a:ext uri="{FF2B5EF4-FFF2-40B4-BE49-F238E27FC236}">
                <a16:creationId xmlns:a16="http://schemas.microsoft.com/office/drawing/2014/main" id="{E1D848DE-C7B0-7129-A8C2-7AD22B8C63ED}"/>
              </a:ext>
            </a:extLst>
          </p:cNvPr>
          <p:cNvPicPr>
            <a:picLocks noChangeAspect="1"/>
          </p:cNvPicPr>
          <p:nvPr/>
        </p:nvPicPr>
        <p:blipFill>
          <a:blip r:embed="rId5"/>
          <a:stretch>
            <a:fillRect/>
          </a:stretch>
        </p:blipFill>
        <p:spPr>
          <a:xfrm>
            <a:off x="2164222" y="820219"/>
            <a:ext cx="1669219" cy="1751531"/>
          </a:xfrm>
          <a:prstGeom prst="rect">
            <a:avLst/>
          </a:prstGeom>
        </p:spPr>
      </p:pic>
      <p:sp>
        <p:nvSpPr>
          <p:cNvPr id="9" name="文本框 8">
            <a:extLst>
              <a:ext uri="{FF2B5EF4-FFF2-40B4-BE49-F238E27FC236}">
                <a16:creationId xmlns:a16="http://schemas.microsoft.com/office/drawing/2014/main" id="{38B49165-C46D-7E05-13EE-95659DA23893}"/>
              </a:ext>
            </a:extLst>
          </p:cNvPr>
          <p:cNvSpPr txBox="1"/>
          <p:nvPr/>
        </p:nvSpPr>
        <p:spPr>
          <a:xfrm>
            <a:off x="4413362" y="820219"/>
            <a:ext cx="4162267" cy="410497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参数区：把所有可能被设置为</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数组以作为自变量</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的变量放到这里</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只允许一个变量为数组</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paramGrid.N</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[256];                    </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样本数</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N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（可设为标量或向量）</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en-US" altLang="zh-CN" sz="800" b="0" i="0" u="none" strike="noStrike" kern="0" cap="none" spc="0" normalizeH="0" baseline="0" noProof="0" dirty="0" err="1">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paramGrid.N</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 256 .* 2.^(0:8);</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paramGrid.T</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1;          </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周期</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（可设为标量或向量）</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en-US" altLang="zh-CN" sz="800" b="0" i="0" u="none" strike="noStrike" kern="0" cap="none" spc="0" normalizeH="0" baseline="0" noProof="0" dirty="0" err="1">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paramGrid.T</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 1 : 0.1 : 2.1;</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paramGrid.A</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1;</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paramGrid.Noise_Variance</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1;</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en-US" altLang="zh-CN" sz="800" b="0" i="0" u="none" strike="noStrike" kern="0" cap="none" spc="0" normalizeH="0" baseline="0" noProof="0" dirty="0" err="1">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paramGrid.Noise_Variance</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 1 .* 2.^(0:5);</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paramGrid.phi_true_deg</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135;</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paramGrid.PhaseStepDeg</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0.5;</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paramGrid.numMonteCarlo</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1000;</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just" defTabSz="685800" rtl="0" eaLnBrk="1" fontAlgn="auto" latinLnBrk="0" hangingPunct="1">
              <a:lnSpc>
                <a:spcPct val="15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自动检测哪个参数是</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自变量</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（即元素数</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&gt; 1</a:t>
            </a:r>
            <a:r>
              <a:rPr kumimoji="0" lang="zh-CN"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paramNames</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fieldnames(</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multiIdx</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 find(</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cellfun</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(@(f) </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numel</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paramGrid</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.(f))&gt;1, </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paramNames</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E00FF"/>
                </a:solidFill>
                <a:effectLst/>
                <a:uLnTx/>
                <a:uFillTx/>
                <a:latin typeface="Consolas" panose="020B0609020204030204" pitchFamily="49" charset="0"/>
                <a:ea typeface="宋体" panose="02010600030101010101" pitchFamily="2" charset="-122"/>
                <a:cs typeface="宋体" panose="02010600030101010101" pitchFamily="2" charset="-122"/>
              </a:rPr>
              <a:t>if </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isempty</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multiIdx</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error('No swept variable found: set exactly one field in </a:t>
            </a:r>
            <a:r>
              <a:rPr kumimoji="0" lang="en-US" altLang="zh-CN" sz="800" b="0" i="0" u="none" strike="noStrike" kern="0" cap="none" spc="0" normalizeH="0" baseline="0" noProof="0" dirty="0" err="1">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paramGrid</a:t>
            </a:r>
            <a:r>
              <a:rPr kumimoji="0" lang="en-US" altLang="zh-CN" sz="800" b="0" i="0" u="none" strike="noStrike" kern="0" cap="none" spc="0" normalizeH="0" baseline="0" noProof="0" dirty="0">
                <a:ln>
                  <a:noFill/>
                </a:ln>
                <a:solidFill>
                  <a:srgbClr val="008013"/>
                </a:solidFill>
                <a:effectLst/>
                <a:uLnTx/>
                <a:uFillTx/>
                <a:latin typeface="Consolas" panose="020B0609020204030204" pitchFamily="49" charset="0"/>
                <a:ea typeface="宋体" panose="02010600030101010101" pitchFamily="2" charset="-122"/>
                <a:cs typeface="宋体" panose="02010600030101010101" pitchFamily="2" charset="-122"/>
              </a:rPr>
              <a:t> to be an array.');</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a:t>
            </a:r>
            <a:r>
              <a:rPr kumimoji="0" lang="en-US" altLang="zh-CN" sz="800" b="0" i="0" u="none" strike="noStrike" kern="0" cap="none" spc="0" normalizeH="0" baseline="0" noProof="0" dirty="0">
                <a:ln>
                  <a:noFill/>
                </a:ln>
                <a:solidFill>
                  <a:srgbClr val="0E00FF"/>
                </a:solidFill>
                <a:effectLst/>
                <a:uLnTx/>
                <a:uFillTx/>
                <a:latin typeface="Consolas" panose="020B0609020204030204" pitchFamily="49" charset="0"/>
                <a:ea typeface="宋体" panose="02010600030101010101" pitchFamily="2" charset="-122"/>
                <a:cs typeface="宋体" panose="02010600030101010101" pitchFamily="2" charset="-122"/>
              </a:rPr>
              <a:t>return</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E00FF"/>
                </a:solidFill>
                <a:effectLst/>
                <a:uLnTx/>
                <a:uFillTx/>
                <a:latin typeface="Consolas" panose="020B0609020204030204" pitchFamily="49" charset="0"/>
                <a:ea typeface="宋体" panose="02010600030101010101" pitchFamily="2" charset="-122"/>
                <a:cs typeface="宋体" panose="02010600030101010101" pitchFamily="2" charset="-122"/>
              </a:rPr>
              <a:t>elseif </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numel</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r>
              <a:rPr kumimoji="0" lang="en-US" altLang="zh-CN" sz="800" b="0" i="0" u="none" strike="noStrike" kern="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multiIdx</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&gt; 1</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    error(</a:t>
            </a:r>
            <a:r>
              <a:rPr kumimoji="0" lang="en-US" altLang="zh-CN" sz="800" b="0" i="0" u="none" strike="noStrike" kern="0" cap="none" spc="0" normalizeH="0" baseline="0" noProof="0" dirty="0">
                <a:ln>
                  <a:noFill/>
                </a:ln>
                <a:solidFill>
                  <a:srgbClr val="A709F5"/>
                </a:solidFill>
                <a:effectLst/>
                <a:uLnTx/>
                <a:uFillTx/>
                <a:latin typeface="Consolas" panose="020B0609020204030204" pitchFamily="49" charset="0"/>
                <a:ea typeface="宋体" panose="02010600030101010101" pitchFamily="2" charset="-122"/>
                <a:cs typeface="宋体" panose="02010600030101010101" pitchFamily="2" charset="-122"/>
              </a:rPr>
              <a:t>'Multiple swept variables detected: set exactly one field in </a:t>
            </a:r>
            <a:r>
              <a:rPr kumimoji="0" lang="en-US" altLang="zh-CN" sz="800" b="0" i="0" u="none" strike="noStrike" kern="0" cap="none" spc="0" normalizeH="0" baseline="0" noProof="0" dirty="0" err="1">
                <a:ln>
                  <a:noFill/>
                </a:ln>
                <a:solidFill>
                  <a:srgbClr val="A709F5"/>
                </a:solidFill>
                <a:effectLst/>
                <a:uLnTx/>
                <a:uFillTx/>
                <a:latin typeface="Consolas" panose="020B0609020204030204" pitchFamily="49" charset="0"/>
                <a:ea typeface="宋体" panose="02010600030101010101" pitchFamily="2" charset="-122"/>
                <a:cs typeface="宋体" panose="02010600030101010101" pitchFamily="2" charset="-122"/>
              </a:rPr>
              <a:t>paramGrid</a:t>
            </a:r>
            <a:r>
              <a:rPr kumimoji="0" lang="en-US" altLang="zh-CN" sz="800" b="0" i="0" u="none" strike="noStrike" kern="0" cap="none" spc="0" normalizeH="0" baseline="0" noProof="0" dirty="0">
                <a:ln>
                  <a:noFill/>
                </a:ln>
                <a:solidFill>
                  <a:srgbClr val="A709F5"/>
                </a:solidFill>
                <a:effectLst/>
                <a:uLnTx/>
                <a:uFillTx/>
                <a:latin typeface="Consolas" panose="020B0609020204030204" pitchFamily="49" charset="0"/>
                <a:ea typeface="宋体" panose="02010600030101010101" pitchFamily="2" charset="-122"/>
                <a:cs typeface="宋体" panose="02010600030101010101" pitchFamily="2" charset="-122"/>
              </a:rPr>
              <a:t> to be an array.'</a:t>
            </a:r>
            <a:r>
              <a:rPr kumimoji="0" lang="en-US" altLang="zh-CN" sz="800" b="0" i="0" u="none" strike="noStrike" kern="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宋体" panose="02010600030101010101" pitchFamily="2" charset="-122"/>
              </a:rPr>
              <a:t>);</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rgbClr val="0E00FF"/>
                </a:solidFill>
                <a:effectLst/>
                <a:uLnTx/>
                <a:uFillTx/>
                <a:latin typeface="Consolas" panose="020B0609020204030204" pitchFamily="49" charset="0"/>
                <a:ea typeface="宋体" panose="02010600030101010101" pitchFamily="2" charset="-122"/>
                <a:cs typeface="宋体" panose="02010600030101010101" pitchFamily="2" charset="-122"/>
              </a:rPr>
              <a:t>end</a:t>
            </a:r>
            <a:endParaRPr kumimoji="0" lang="zh-CN" altLang="zh-CN" sz="9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37160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1_Office 主题​​">
  <a:themeElements>
    <a:clrScheme name="自定义 13">
      <a:dk1>
        <a:srgbClr val="000000"/>
      </a:dk1>
      <a:lt1>
        <a:srgbClr val="FFFFFF"/>
      </a:lt1>
      <a:dk2>
        <a:srgbClr val="778495"/>
      </a:dk2>
      <a:lt2>
        <a:srgbClr val="F0F0F0"/>
      </a:lt2>
      <a:accent1>
        <a:srgbClr val="424242"/>
      </a:accent1>
      <a:accent2>
        <a:srgbClr val="424242"/>
      </a:accent2>
      <a:accent3>
        <a:srgbClr val="424242"/>
      </a:accent3>
      <a:accent4>
        <a:srgbClr val="424242"/>
      </a:accent4>
      <a:accent5>
        <a:srgbClr val="424242"/>
      </a:accent5>
      <a:accent6>
        <a:srgbClr val="424242"/>
      </a:accent6>
      <a:hlink>
        <a:srgbClr val="FFFFFF"/>
      </a:hlink>
      <a:folHlink>
        <a:srgbClr val="BFBFBF"/>
      </a:folHlink>
    </a:clrScheme>
    <a:fontScheme name="1remvwe1">
      <a:majorFont>
        <a:latin typeface="Agency FB"/>
        <a:ea typeface="微软雅黑"/>
        <a:cs typeface=""/>
      </a:majorFont>
      <a:minorFont>
        <a:latin typeface="Agency FB"/>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1462</Words>
  <Application>Microsoft Office PowerPoint</Application>
  <PresentationFormat>全屏显示(16:9)</PresentationFormat>
  <Paragraphs>157</Paragraphs>
  <Slides>14</Slides>
  <Notes>8</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14</vt:i4>
      </vt:variant>
    </vt:vector>
  </HeadingPairs>
  <TitlesOfParts>
    <vt:vector size="26" baseType="lpstr">
      <vt:lpstr>Cambria Math</vt:lpstr>
      <vt:lpstr>微软雅黑</vt:lpstr>
      <vt:lpstr>等线 Light</vt:lpstr>
      <vt:lpstr>Consolas</vt:lpstr>
      <vt:lpstr>Franklin Gothic Demi Cond</vt:lpstr>
      <vt:lpstr>等线</vt:lpstr>
      <vt:lpstr>Times New Roman</vt:lpstr>
      <vt:lpstr>Agency FB</vt:lpstr>
      <vt:lpstr>Menlo</vt:lpstr>
      <vt:lpstr>Arial</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夏影</dc:creator>
  <cp:lastModifiedBy>ZY Yan</cp:lastModifiedBy>
  <cp:revision>118</cp:revision>
  <dcterms:created xsi:type="dcterms:W3CDTF">2019-07-25T05:47:18Z</dcterms:created>
  <dcterms:modified xsi:type="dcterms:W3CDTF">2025-12-07T16:41:09Z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2052-1.0.1.1354</vt:lpwstr>
  </property>
</Properties>
</file>